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854" r:id="rId2"/>
    <p:sldId id="787" r:id="rId3"/>
    <p:sldId id="788" r:id="rId4"/>
    <p:sldId id="564" r:id="rId5"/>
    <p:sldId id="565" r:id="rId6"/>
    <p:sldId id="567" r:id="rId7"/>
    <p:sldId id="568" r:id="rId8"/>
    <p:sldId id="581" r:id="rId9"/>
    <p:sldId id="566" r:id="rId10"/>
    <p:sldId id="580" r:id="rId11"/>
    <p:sldId id="569" r:id="rId12"/>
    <p:sldId id="814" r:id="rId13"/>
    <p:sldId id="815" r:id="rId14"/>
    <p:sldId id="592" r:id="rId15"/>
    <p:sldId id="817" r:id="rId16"/>
    <p:sldId id="751" r:id="rId17"/>
    <p:sldId id="783" r:id="rId18"/>
    <p:sldId id="752" r:id="rId19"/>
    <p:sldId id="574" r:id="rId20"/>
    <p:sldId id="575" r:id="rId21"/>
    <p:sldId id="582" r:id="rId22"/>
    <p:sldId id="583" r:id="rId23"/>
    <p:sldId id="851" r:id="rId24"/>
    <p:sldId id="621" r:id="rId25"/>
    <p:sldId id="819" r:id="rId26"/>
    <p:sldId id="818" r:id="rId27"/>
    <p:sldId id="820" r:id="rId28"/>
    <p:sldId id="852" r:id="rId29"/>
    <p:sldId id="622" r:id="rId30"/>
    <p:sldId id="579" r:id="rId31"/>
    <p:sldId id="753" r:id="rId32"/>
    <p:sldId id="754" r:id="rId33"/>
    <p:sldId id="755" r:id="rId34"/>
    <p:sldId id="756" r:id="rId35"/>
    <p:sldId id="587" r:id="rId36"/>
    <p:sldId id="585" r:id="rId37"/>
    <p:sldId id="594" r:id="rId38"/>
    <p:sldId id="596" r:id="rId39"/>
    <p:sldId id="597" r:id="rId40"/>
    <p:sldId id="821" r:id="rId41"/>
    <p:sldId id="626" r:id="rId42"/>
    <p:sldId id="623" r:id="rId43"/>
    <p:sldId id="758" r:id="rId44"/>
    <p:sldId id="760" r:id="rId45"/>
    <p:sldId id="757" r:id="rId46"/>
    <p:sldId id="625" r:id="rId47"/>
    <p:sldId id="627" r:id="rId48"/>
    <p:sldId id="628" r:id="rId49"/>
    <p:sldId id="629" r:id="rId50"/>
    <p:sldId id="822" r:id="rId51"/>
    <p:sldId id="823" r:id="rId52"/>
    <p:sldId id="824" r:id="rId53"/>
    <p:sldId id="602" r:id="rId54"/>
    <p:sldId id="630" r:id="rId55"/>
    <p:sldId id="825" r:id="rId56"/>
    <p:sldId id="827" r:id="rId57"/>
    <p:sldId id="826" r:id="rId58"/>
    <p:sldId id="830" r:id="rId59"/>
    <p:sldId id="633" r:id="rId60"/>
    <p:sldId id="603" r:id="rId61"/>
    <p:sldId id="632" r:id="rId62"/>
    <p:sldId id="853" r:id="rId63"/>
    <p:sldId id="634" r:id="rId64"/>
    <p:sldId id="642" r:id="rId65"/>
    <p:sldId id="829" r:id="rId66"/>
    <p:sldId id="828" r:id="rId67"/>
    <p:sldId id="635" r:id="rId68"/>
    <p:sldId id="762" r:id="rId69"/>
    <p:sldId id="643" r:id="rId70"/>
    <p:sldId id="644" r:id="rId71"/>
    <p:sldId id="645" r:id="rId72"/>
    <p:sldId id="636" r:id="rId73"/>
    <p:sldId id="637" r:id="rId74"/>
    <p:sldId id="638" r:id="rId75"/>
    <p:sldId id="640" r:id="rId76"/>
    <p:sldId id="831" r:id="rId77"/>
    <p:sldId id="832" r:id="rId78"/>
    <p:sldId id="834" r:id="rId79"/>
    <p:sldId id="45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43"/>
    <a:srgbClr val="1B09FF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325" autoAdjust="0"/>
  </p:normalViewPr>
  <p:slideViewPr>
    <p:cSldViewPr snapToGrid="0">
      <p:cViewPr varScale="1">
        <p:scale>
          <a:sx n="83" d="100"/>
          <a:sy n="83" d="100"/>
        </p:scale>
        <p:origin x="16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2EB4A-48AF-4971-A2CB-960671A6FA4F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7A42F-2E9D-454A-80B6-39ED6382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2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blesite.org/contents/news-releases/2014/news-2014-27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stsci.edu/" TargetMode="External"/><Relationship Id="rId5" Type="http://schemas.openxmlformats.org/officeDocument/2006/relationships/hyperlink" Target="http://www.spacetelescope.org/" TargetMode="External"/><Relationship Id="rId4" Type="http://schemas.openxmlformats.org/officeDocument/2006/relationships/hyperlink" Target="http://www.nasa.gov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s%20first%20photograph%E2%80%94or,at%20Ni%C3%A9pc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blesite.org/contents/media/images/2020/30/4716-Imag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pacetelescope.org/" TargetMode="External"/><Relationship Id="rId4" Type="http://schemas.openxmlformats.org/officeDocument/2006/relationships/hyperlink" Target="http://www.nasa.gov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eral_system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ncient_Rome" TargetMode="Externa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atural_number" TargetMode="External"/><Relationship Id="rId3" Type="http://schemas.openxmlformats.org/officeDocument/2006/relationships/hyperlink" Target="https://en.wikipedia.org/wiki/Bijective_numeration" TargetMode="External"/><Relationship Id="rId7" Type="http://schemas.openxmlformats.org/officeDocument/2006/relationships/hyperlink" Target="https://en.wikipedia.org/wiki/Cod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umeral_system" TargetMode="External"/><Relationship Id="rId5" Type="http://schemas.openxmlformats.org/officeDocument/2006/relationships/hyperlink" Target="https://en.wikipedia.org/wiki/1_(number)" TargetMode="External"/><Relationship Id="rId10" Type="http://schemas.openxmlformats.org/officeDocument/2006/relationships/hyperlink" Target="https://en.wikipedia.org/wiki/Unary_numeral_system#cite_note-2" TargetMode="External"/><Relationship Id="rId4" Type="http://schemas.openxmlformats.org/officeDocument/2006/relationships/hyperlink" Target="https://en.wikipedia.org/wiki/Radix" TargetMode="External"/><Relationship Id="rId9" Type="http://schemas.openxmlformats.org/officeDocument/2006/relationships/hyperlink" Target="https://en.wikipedia.org/wiki/Unary_numeral_system#cite_note-1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riting_system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umerical_digit" TargetMode="External"/><Relationship Id="rId5" Type="http://schemas.openxmlformats.org/officeDocument/2006/relationships/hyperlink" Target="https://en.wikipedia.org/wiki/Number" TargetMode="External"/><Relationship Id="rId4" Type="http://schemas.openxmlformats.org/officeDocument/2006/relationships/hyperlink" Target="https://en.wikipedia.org/wiki/Mathematical_notation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abic_numerals#/media/File:The_Brahmi_numeral_system_and_its_descendants.png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abic_numeral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blesite.org/contents/media/images/2020/30/4716-Imag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pacetelescope.org/" TargetMode="External"/><Relationship Id="rId4" Type="http://schemas.openxmlformats.org/officeDocument/2006/relationships/hyperlink" Target="http://www.nasa.gov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abic_numerals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ols4noobs.com/online_tools/base_convert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ols4noobs.com/online_tools/base_convert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poll.com/c?XDVhEt59x2nMuWEWMsPyI4JjAMFnDPxY8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tc.ch/mYUq" TargetMode="Externa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https://hubblesite.org/contents/news-releases/2014/news-2014-27.html</a:t>
            </a:r>
            <a:endParaRPr lang="en-US" dirty="0"/>
          </a:p>
          <a:p>
            <a:r>
              <a:rPr lang="en-US" sz="1200" b="1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CREDITS: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Teplitz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Rafelski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A. Koekemoer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R. Windhorst (Arizona State University), and Z.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Teplitz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Rafelski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Kurczynski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(Rutgers University), N. Bond (Goddard Space Flight Center), E. Soto (Catholic University), N.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A. Koekemoer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H.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(École Polytechnique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Fédérale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Lausanne, Switzerland), T. Brown and D. Coe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J. Colbert and Y. Dai (IPAC/Caltech), H. Ferguson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S. Finkelstein (University of Texas, Austin), J. Gardner (Goddard Space Flight Center), 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Gawiser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(Rutgers University),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Giavalisco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Massachusetts, Amherst), C.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Gronwall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(Penn State University), D.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Hanish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(IPAC/Caltech), K.-S. Lee (Purdue University), Z.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Levay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D. De Mello (Catholic University), S.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Ravindranath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R. Ryan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California, Riverside), C.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Scarlata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(University of Minnesota, Minneapolis), 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Voyer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(CNRS, Marseille), and R. Windhorst (Arizona State University)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18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17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696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993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55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22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 action="ppaction://hlinkfile"/>
              </a:rPr>
              <a:t>https://mymodernmet.com/first-photograph-photography-history/#:~:text=The%20world's%20first%20photograph%E2%80%94or,at%20Ni%C3%A9pce's%20estate%20in%20Burgundy.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49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69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https://hubblesite.org/contents/media/images/2020/30/4716-Image</a:t>
            </a:r>
            <a:endParaRPr lang="en-US" dirty="0"/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Kornmesser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(ESA/Hubble),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s-E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05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03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4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7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72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 (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 numerals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umeral system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originated in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ncient Rome"/>
              </a:rPr>
              <a:t>ancient Rome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52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unary 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ijective numeration"/>
              </a:rPr>
              <a:t>bijective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Radix"/>
              </a:rPr>
              <a:t>base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1 (number)"/>
              </a:rPr>
              <a:t>1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Numeral system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the simplest numeral system to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de"/>
              </a:rPr>
              <a:t>represent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Natural number"/>
              </a:rPr>
              <a:t>natural numbers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CA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[1]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order to represent a number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arbitrarily chosen symbol representing 1 is repeated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times.</a:t>
            </a:r>
            <a:r>
              <a:rPr lang="en-CA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[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713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800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437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numeral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of numeration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riting system"/>
              </a:rPr>
              <a:t>writing system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expressing numbers; that is, a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thematical notation"/>
              </a:rPr>
              <a:t>mathematical notation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representing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Number"/>
              </a:rPr>
              <a:t>numbers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given set, using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Numerical digit"/>
              </a:rPr>
              <a:t>digits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other symbols in a consistent manner.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22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https://en.wikipedia.org/wiki/Arabic_numerals#/media/File:The_Brahmi_numeral_system_and_its_descendants.png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10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https://en.wikipedia.org/wiki/Arabic_numerals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Quaternary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kwaa·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·neh·ree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82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7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0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86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85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36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88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5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11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66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001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053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https://hubblesite.org/contents/media/images/2020/30/4716-Image</a:t>
            </a:r>
            <a:endParaRPr lang="en-US" dirty="0"/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Kornmesser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(ESA/Hubble),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NASA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s-E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849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12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https://en.wikipedia.org/wiki/Arabic_numerals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Quaternary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kwaa·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·neh·ree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6547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3×4^7+ 3×4^6+ 3×4^5+ 3×4^4+ 2×4^3+ 1×4^2+ 3×4^1+ 1×4^0 =</a:t>
            </a:r>
            <a:r>
              <a:rPr lang="en-US" sz="1200" kern="1200" dirty="0">
                <a:solidFill>
                  <a:schemeClr val="bg1"/>
                </a:solidFill>
                <a:latin typeface="Segoe UI Light (Headings)"/>
                <a:ea typeface="+mn-ea"/>
                <a:cs typeface="+mn-cs"/>
              </a:rPr>
              <a:t>65437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43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3×4^7+ 3×4^6+ 3×4^5+ 3×4^4+ 2×4^3+ 1×4^2+ 3×4^1+ 1×4^0 =</a:t>
            </a:r>
            <a:r>
              <a:rPr lang="en-US" sz="1200" kern="1200" dirty="0">
                <a:solidFill>
                  <a:schemeClr val="bg1"/>
                </a:solidFill>
                <a:latin typeface="Segoe UI Light (Headings)"/>
                <a:ea typeface="+mn-ea"/>
                <a:cs typeface="+mn-cs"/>
              </a:rPr>
              <a:t>65437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43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3×4^7+ 3×4^6+ 3×4^5+ 3×4^4+ 2×4^3+ 1×4^2+ 3×4^1+ 1×4^0 =</a:t>
            </a:r>
            <a:r>
              <a:rPr lang="en-US" sz="1200" kern="1200" dirty="0">
                <a:solidFill>
                  <a:schemeClr val="bg1"/>
                </a:solidFill>
                <a:latin typeface="Segoe UI Light (Headings)"/>
                <a:ea typeface="+mn-ea"/>
                <a:cs typeface="+mn-cs"/>
              </a:rPr>
              <a:t>65437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557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3×4^4+ 3×4^3+ 3×4^2+ 3×4^1+ 0×4^0 =1020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https://www.tools4noobs.com/online_tools/base_convert/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012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3×4^4+ 3×4^3+ 3×4^2+ 3×4^1+ 1×4^0 =1020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https://www.tools4noobs.com/online_tools/base_convert/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108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982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97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48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 the instructor to start the poll: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https://directpoll.com/c?XDVhEt59x2nMuWEWMsPyI4JjAMFnDPxY8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instructor to show the replies and correct answer: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https://www.directpoll.com/r?XDbzPBd3ixYqg8XgchMp4tObJpS7kJlGp1oGe4VDd5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For students: http://etc.ch/mYUq</a:t>
            </a:r>
            <a:endParaRPr lang="en-US" dirty="0"/>
          </a:p>
          <a:p>
            <a:endParaRPr lang="en-US" dirty="0"/>
          </a:p>
          <a:p>
            <a:r>
              <a:rPr lang="en-US" dirty="0">
                <a:effectLst/>
              </a:rPr>
              <a:t>Logarithm </a:t>
            </a:r>
            <a:r>
              <a:rPr lang="en-US" b="1" dirty="0">
                <a:effectLst/>
              </a:rPr>
              <a:t>base</a:t>
            </a:r>
            <a:r>
              <a:rPr lang="en-US" dirty="0">
                <a:effectLst/>
              </a:rPr>
              <a:t> change rule </a:t>
            </a:r>
            <a:r>
              <a:rPr lang="en-US" b="1" dirty="0" err="1">
                <a:effectLst/>
              </a:rPr>
              <a:t>log</a:t>
            </a:r>
            <a:r>
              <a:rPr lang="en-US" b="1" baseline="-25000" dirty="0" err="1">
                <a:effectLst/>
              </a:rPr>
              <a:t>b</a:t>
            </a:r>
            <a:r>
              <a:rPr lang="en-US" dirty="0">
                <a:effectLst/>
              </a:rPr>
              <a:t>(x) = </a:t>
            </a:r>
            <a:r>
              <a:rPr lang="en-US" b="1" dirty="0" err="1">
                <a:effectLst/>
              </a:rPr>
              <a:t>log</a:t>
            </a:r>
            <a:r>
              <a:rPr lang="en-US" baseline="-25000" dirty="0" err="1">
                <a:effectLst/>
              </a:rPr>
              <a:t>c</a:t>
            </a:r>
            <a:r>
              <a:rPr lang="en-US" dirty="0">
                <a:effectLst/>
              </a:rPr>
              <a:t>(x) / </a:t>
            </a:r>
            <a:r>
              <a:rPr lang="en-US" b="1" dirty="0" err="1">
                <a:effectLst/>
              </a:rPr>
              <a:t>log</a:t>
            </a:r>
            <a:r>
              <a:rPr lang="en-US" baseline="-25000" dirty="0" err="1">
                <a:effectLst/>
              </a:rPr>
              <a:t>c</a:t>
            </a:r>
            <a:r>
              <a:rPr lang="en-US" dirty="0">
                <a:effectLst/>
              </a:rPr>
              <a:t>(</a:t>
            </a:r>
            <a:r>
              <a:rPr lang="en-US" b="1" dirty="0">
                <a:effectLst/>
              </a:rPr>
              <a:t>b</a:t>
            </a:r>
            <a:r>
              <a:rPr lang="en-US" dirty="0">
                <a:effectLst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4221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57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3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1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1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Earth’s 12,742 km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6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58FD-A83D-4261-A0FF-4827E431B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Light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D49D7-94EC-46D7-BB9C-FAEF7ADA4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Light (Headings)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E3BC-F4CB-4F36-947D-C41A0314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 (Headings)"/>
              </a:defRPr>
            </a:lvl1pPr>
          </a:lstStyle>
          <a:p>
            <a:fld id="{C1439585-2F41-4442-A927-473DE53CFD07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0147A-7529-43C1-894A-35FBF048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 (Headings)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1987D-06A0-4F6C-9E86-56790FE1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 (Headings)"/>
              </a:defRPr>
            </a:lvl1pPr>
          </a:lstStyle>
          <a:p>
            <a:fld id="{C0B99207-AB8B-444D-9668-E37E2D65A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BFE6-BE6E-4B52-941C-D25462D6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212AE-65BF-4CCD-8C58-D9BD97ED5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29201-171A-4EE5-91AD-81F22489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D807-713B-4E5D-B6A8-1A68B855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4770-4887-4803-B496-89B8A986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1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45F81-086F-4FC7-8370-F324A2954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1A0A0-9C7B-46A1-BB5A-747730E5A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A7565-44AA-4A7D-A3B6-A5F8948B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10A9-0687-4511-9169-6D314E1F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6FC46-BFDB-4152-B8DE-085CDE82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9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1DBD-30B8-493C-B2CC-01369439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BFB6-8125-478B-850C-143AE1EF5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C0D-0C94-445B-A733-5F6B5A07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8A8C-6767-423F-ABDC-5C3C9D8A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4AFA9-D61A-496E-9116-8ECDAF8D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6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49FB-85CF-4172-9A99-8CAFC92F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72F5A-CD99-4C96-8CF5-C01098C8D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9F1D9-3BD5-473C-B7C5-FF42635E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30A61-6173-436C-B222-408B55F7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E0668-5CF2-400B-8F53-6C1529AA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4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B45F-D52F-47D8-8D54-8BFDE3E9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0E01A-D027-4C96-BBF1-D2891C029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6BA88-1142-4ECF-A5F3-834833F52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FA208-2155-4BB2-AB52-075574FE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37C68-435E-434B-9AFF-B40DD6D0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F0CA-77A4-42D1-A30C-B2E8ADBE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9177-ABBE-49BE-86F8-1455677C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09EBC-29F1-444A-B978-9A35423A8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15DB4-DD3C-433D-AFFB-54E361282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4C828-ACFC-497B-9109-7DCD1797E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AD517-A9BC-4C40-972C-276A04C20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9C3F3-09B0-48FD-8E27-EA06DD79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B6192-D110-4EB5-970A-DFFE4F4A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E875E-5E5B-4B53-9D12-746398F5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4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0EE9-E180-428B-860D-090B1F77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108A2-E780-48B9-BEF3-728EFAD6F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0A7A5-B747-4FE9-9679-8EDD953D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D5822-D017-4AC5-9EC5-E84905E1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B1906-B753-43CE-ABA5-EF1E17BE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69D5D-8284-4198-A089-213CA875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E57D5-8040-42CD-A3C4-181AA700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0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F21-AFE9-4B91-874C-00B8B3856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74583-6E55-403C-8C63-7A644542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52421-927F-4F8A-85A5-0407DF70D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71E46-EE51-45E3-A7F4-62A0A803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4BE3A-528A-4188-940D-9FB6285F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002D2-C2CA-4242-9B9E-4C7313BB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9A6A-DAF8-4F52-BF3D-4A92B4C1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FC6EA-5D79-4246-A39F-206BB1FD5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FC80B-33CA-48B8-BDA3-8AB6748DC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9C5C2-96A1-4FAF-BE2A-5E8819FF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585-2F41-4442-A927-473DE53CFD0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FE44-0DAA-4591-AF14-420160A1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F1657-D694-4183-84FD-48AE746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99207-AB8B-444D-9668-E37E2D65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36C939-3472-4211-9337-C7BFB989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2E555-8459-4716-8730-696BCF238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BA29E-69D9-4174-9704-D567C9F62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Light (Headings)"/>
              </a:defRPr>
            </a:lvl1pPr>
          </a:lstStyle>
          <a:p>
            <a:fld id="{C1439585-2F41-4442-A927-473DE53CFD07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67EFE-F03C-40CD-8186-40DFB45A8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Light (Headings)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0062E-D41D-4E7B-8DB8-69094AA43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Light (Headings)"/>
              </a:defRPr>
            </a:lvl1pPr>
          </a:lstStyle>
          <a:p>
            <a:fld id="{C0B99207-AB8B-444D-9668-E37E2D65A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6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 (Headings)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 (Headings)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 (Headings)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 (Headings)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 (Headings)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 (Headings)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irectpoll.com/v?XDVhEtnr3fXR6nZFMOEkRDSsJVOwh4jG" TargetMode="Externa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ymodernmet.com/first-photograph-photography-history/#:~:text=The%20world's%20first%20photograph%E2%80%94or,at%20Ni%C3%A9pce's%20estate%20in%20Burgundy.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ymodernmet.com/first-photograph-photography-history/#:~:text=The%20world's%20first%20photograph%E2%80%94or,at%20Ni%C3%A9pce's%20estate%20in%20Burgundy.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E19A56-D022-4765-9DFC-4A5D2B0E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68" y="2136604"/>
            <a:ext cx="10508264" cy="25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1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880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62981" y="2829757"/>
            <a:ext cx="1225118" cy="1198486"/>
          </a:xfrm>
          <a:prstGeom prst="ellipse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83786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E94B2A58-5B44-43AC-A211-3ADFE74E2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612745" y="2829757"/>
            <a:ext cx="1225118" cy="1198486"/>
          </a:xfrm>
          <a:prstGeom prst="ellipse">
            <a:avLst/>
          </a:prstGeom>
        </p:spPr>
      </p:pic>
      <p:pic>
        <p:nvPicPr>
          <p:cNvPr id="12" name="Picture 1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92B32AD-853A-4558-B233-80D0F4B4B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87627" y="2829757"/>
            <a:ext cx="1225118" cy="1198486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0F48C-966F-4BCC-B18B-73030538F789}"/>
              </a:ext>
            </a:extLst>
          </p:cNvPr>
          <p:cNvSpPr txBox="1"/>
          <p:nvPr/>
        </p:nvSpPr>
        <p:spPr>
          <a:xfrm>
            <a:off x="0" y="6334780"/>
            <a:ext cx="37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FD59B-A389-4161-AE52-57244A8F06B9}"/>
              </a:ext>
            </a:extLst>
          </p:cNvPr>
          <p:cNvSpPr txBox="1"/>
          <p:nvPr/>
        </p:nvSpPr>
        <p:spPr>
          <a:xfrm>
            <a:off x="0" y="6334780"/>
            <a:ext cx="687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 </a:t>
            </a:r>
          </a:p>
        </p:txBody>
      </p:sp>
    </p:spTree>
    <p:extLst>
      <p:ext uri="{BB962C8B-B14F-4D97-AF65-F5344CB8AC3E}">
        <p14:creationId xmlns:p14="http://schemas.microsoft.com/office/powerpoint/2010/main" val="54627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EDEFD90C-A8E2-4A29-99E3-82D2E84EF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B4896A5-5B4B-4FB4-B915-6A1C6D8EB208}"/>
              </a:ext>
            </a:extLst>
          </p:cNvPr>
          <p:cNvGrpSpPr/>
          <p:nvPr/>
        </p:nvGrpSpPr>
        <p:grpSpPr>
          <a:xfrm>
            <a:off x="1959006" y="2057400"/>
            <a:ext cx="7566734" cy="2743200"/>
            <a:chOff x="1959006" y="2057400"/>
            <a:chExt cx="7566734" cy="27432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A25427-4799-4557-B351-E790D5DE75B3}"/>
                </a:ext>
              </a:extLst>
            </p:cNvPr>
            <p:cNvSpPr/>
            <p:nvPr/>
          </p:nvSpPr>
          <p:spPr>
            <a:xfrm>
              <a:off x="1959006" y="2057400"/>
              <a:ext cx="2743200" cy="274320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Continuous</a:t>
              </a:r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73ACAC5D-D410-4824-BCC7-25108464F83C}"/>
                </a:ext>
              </a:extLst>
            </p:cNvPr>
            <p:cNvSpPr/>
            <p:nvPr/>
          </p:nvSpPr>
          <p:spPr>
            <a:xfrm>
              <a:off x="6782540" y="2057400"/>
              <a:ext cx="2743200" cy="2743200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Discrete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2D08E0F-DC0C-4F14-835D-80DC5497FE5C}"/>
                </a:ext>
              </a:extLst>
            </p:cNvPr>
            <p:cNvCxnSpPr>
              <a:cxnSpLocks/>
            </p:cNvCxnSpPr>
            <p:nvPr/>
          </p:nvCxnSpPr>
          <p:spPr>
            <a:xfrm>
              <a:off x="5388746" y="3429000"/>
              <a:ext cx="70725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353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Discrete systems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1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>
                <a:solidFill>
                  <a:prstClr val="white"/>
                </a:solidFill>
                <a:latin typeface="Segoe UI Light (Headings)"/>
              </a:rPr>
              <a:t>Poll</a:t>
            </a:r>
            <a:endParaRPr lang="en-CA" sz="66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998E47-9FD4-450B-B651-F04BDDE22355}"/>
              </a:ext>
            </a:extLst>
          </p:cNvPr>
          <p:cNvSpPr/>
          <p:nvPr/>
        </p:nvSpPr>
        <p:spPr>
          <a:xfrm>
            <a:off x="1251449" y="4268566"/>
            <a:ext cx="1811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FF4343"/>
                </a:solidFill>
                <a:latin typeface="Segoe UI Light (Headings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Open the Poll</a:t>
            </a:r>
            <a:endParaRPr lang="en-CA" sz="1400" dirty="0">
              <a:solidFill>
                <a:srgbClr val="FF4343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03093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0ACB88A-F3D9-4627-831E-1681E1B7C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77C6C5-7218-46DB-BF8C-9F5EB101D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441380"/>
              </p:ext>
            </p:extLst>
          </p:nvPr>
        </p:nvGraphicFramePr>
        <p:xfrm>
          <a:off x="0" y="0"/>
          <a:ext cx="12192000" cy="685798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601730">
                  <a:extLst>
                    <a:ext uri="{9D8B030D-6E8A-4147-A177-3AD203B41FA5}">
                      <a16:colId xmlns:a16="http://schemas.microsoft.com/office/drawing/2014/main" val="121688820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408324965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1535794178"/>
                    </a:ext>
                  </a:extLst>
                </a:gridCol>
              </a:tblGrid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Star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0028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Temperature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32596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Electron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943674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Time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8166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Weight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1096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Speed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7658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Student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09983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Sound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794607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Image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6791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Pain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20823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8292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37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13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0ACB88A-F3D9-4627-831E-1681E1B7C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77C6C5-7218-46DB-BF8C-9F5EB101D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90596"/>
              </p:ext>
            </p:extLst>
          </p:nvPr>
        </p:nvGraphicFramePr>
        <p:xfrm>
          <a:off x="0" y="0"/>
          <a:ext cx="12191999" cy="685798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601729">
                  <a:extLst>
                    <a:ext uri="{9D8B030D-6E8A-4147-A177-3AD203B41FA5}">
                      <a16:colId xmlns:a16="http://schemas.microsoft.com/office/drawing/2014/main" val="121688820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4083249657"/>
                    </a:ext>
                  </a:extLst>
                </a:gridCol>
                <a:gridCol w="3295135">
                  <a:extLst>
                    <a:ext uri="{9D8B030D-6E8A-4147-A177-3AD203B41FA5}">
                      <a16:colId xmlns:a16="http://schemas.microsoft.com/office/drawing/2014/main" val="1535794178"/>
                    </a:ext>
                  </a:extLst>
                </a:gridCol>
              </a:tblGrid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Star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0028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Temperature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32596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Electron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943674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Time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8166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Weight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51096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Speed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7658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Student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09983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Sound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794607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Image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67912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CA" sz="2800" cap="all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Pain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208238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Discrete</a:t>
                      </a:r>
                      <a:endParaRPr kumimoji="0" lang="en-US" sz="2800" b="0" i="0" u="none" strike="noStrike" kern="1200" cap="all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82925"/>
                  </a:ext>
                </a:extLst>
              </a:tr>
              <a:tr h="571499">
                <a:tc>
                  <a:txBody>
                    <a:bodyPr/>
                    <a:lstStyle/>
                    <a:p>
                      <a:r>
                        <a:rPr lang="en-US" sz="2800" kern="1200" cap="all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CA" sz="2800" b="0" i="0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Continuous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37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35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world's first photograph">
            <a:extLst>
              <a:ext uri="{FF2B5EF4-FFF2-40B4-BE49-F238E27FC236}">
                <a16:creationId xmlns:a16="http://schemas.microsoft.com/office/drawing/2014/main" id="{4858A45F-A9FA-4573-9C82-6684ACAFA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2521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B62957-1790-4836-BF54-241F92613B53}"/>
              </a:ext>
            </a:extLst>
          </p:cNvPr>
          <p:cNvSpPr/>
          <p:nvPr/>
        </p:nvSpPr>
        <p:spPr>
          <a:xfrm>
            <a:off x="0" y="565638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Segoe UI Light (Headings)"/>
              </a:rPr>
              <a:t>“The world's first photograph—or at least the oldest surviving photo—was taken by Joseph 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Nicéphore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 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Niépce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 in 1826 or 1827. Captured using a technique known as heliography, the shot was taken from an upstairs window at 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Niépce's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 estate in Burgundy. As heliography produces one-of-a-kind images, there are no duplicates of the piece, which is now part of the permanent collection at the University of Texas-Austin.” </a:t>
            </a:r>
            <a:r>
              <a:rPr lang="en-CA" sz="1200" dirty="0">
                <a:solidFill>
                  <a:schemeClr val="bg1"/>
                </a:solidFill>
                <a:latin typeface="Segoe UI Light (Heading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 Famous First Photographs in History: From the Oldest Photo Ever to the World’s First Instagram</a:t>
            </a:r>
            <a:endParaRPr lang="en-US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2336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9FC81D1-F773-49EC-950E-6381FEE86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8"/>
          <a:stretch/>
        </p:blipFill>
        <p:spPr bwMode="auto">
          <a:xfrm>
            <a:off x="0" y="0"/>
            <a:ext cx="12103100" cy="98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551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oldest self portrait">
            <a:extLst>
              <a:ext uri="{FF2B5EF4-FFF2-40B4-BE49-F238E27FC236}">
                <a16:creationId xmlns:a16="http://schemas.microsoft.com/office/drawing/2014/main" id="{2D092619-0827-4F73-AA62-0EE19B13A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1" r="1" b="3749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80A011-18E7-4499-BCE4-EE22E1FC8382}"/>
              </a:ext>
            </a:extLst>
          </p:cNvPr>
          <p:cNvSpPr/>
          <p:nvPr/>
        </p:nvSpPr>
        <p:spPr>
          <a:xfrm>
            <a:off x="0" y="621166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Segoe UI Light (Headings)"/>
              </a:rPr>
              <a:t>“We may be used to selfies now, but it's Robert Cornelius's 1839 image that lays claim to the first self-portrait. Taken in Philadelphia, Cornelius sat for a little over one minute before covering the lens.” </a:t>
            </a:r>
            <a:r>
              <a:rPr lang="en-CA" sz="800" dirty="0">
                <a:solidFill>
                  <a:schemeClr val="bg1"/>
                </a:solidFill>
                <a:latin typeface="Segoe UI Light (Heading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 Famous First Photographs in History: From the Oldest Photo Ever to the World’s First Instagram</a:t>
            </a:r>
            <a:endParaRPr lang="en-US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9399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47393157-69DF-4082-A44A-A804963AE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7BA7EF-DA78-4D7C-BBEB-828296D06A06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9C647-D8C8-4C80-AB03-21FD9F0E6F9C}"/>
              </a:ext>
            </a:extLst>
          </p:cNvPr>
          <p:cNvSpPr txBox="1"/>
          <p:nvPr/>
        </p:nvSpPr>
        <p:spPr>
          <a:xfrm>
            <a:off x="0" y="6334780"/>
            <a:ext cx="5226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[empty]</a:t>
            </a:r>
          </a:p>
        </p:txBody>
      </p:sp>
    </p:spTree>
    <p:extLst>
      <p:ext uri="{BB962C8B-B14F-4D97-AF65-F5344CB8AC3E}">
        <p14:creationId xmlns:p14="http://schemas.microsoft.com/office/powerpoint/2010/main" val="310817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90D7C6A-2CB1-4253-84E9-61A56C08F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98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D2A206C-7D1F-4616-80E7-DD7D5C7551C9}"/>
              </a:ext>
            </a:extLst>
          </p:cNvPr>
          <p:cNvSpPr>
            <a:spLocks noChangeAspect="1"/>
          </p:cNvSpPr>
          <p:nvPr/>
        </p:nvSpPr>
        <p:spPr>
          <a:xfrm>
            <a:off x="8463778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2130-8C60-40DF-8C0D-A217341254F8}"/>
              </a:ext>
            </a:extLst>
          </p:cNvPr>
          <p:cNvSpPr txBox="1"/>
          <p:nvPr/>
        </p:nvSpPr>
        <p:spPr>
          <a:xfrm>
            <a:off x="0" y="6334780"/>
            <a:ext cx="396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8469A-C0C5-40F5-857B-975685EC1ADF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275626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D2A206C-7D1F-4616-80E7-DD7D5C7551C9}"/>
              </a:ext>
            </a:extLst>
          </p:cNvPr>
          <p:cNvSpPr>
            <a:spLocks noChangeAspect="1"/>
          </p:cNvSpPr>
          <p:nvPr/>
        </p:nvSpPr>
        <p:spPr>
          <a:xfrm>
            <a:off x="8463778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2130-8C60-40DF-8C0D-A217341254F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II</a:t>
            </a:r>
          </a:p>
        </p:txBody>
      </p:sp>
      <p:pic>
        <p:nvPicPr>
          <p:cNvPr id="8" name="Picture 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5614D430-261C-4A49-B6F9-D7C36B5EA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40B924E-3665-4C2E-9F42-13325B3D9991}"/>
              </a:ext>
            </a:extLst>
          </p:cNvPr>
          <p:cNvSpPr>
            <a:spLocks noChangeAspect="1"/>
          </p:cNvSpPr>
          <p:nvPr/>
        </p:nvSpPr>
        <p:spPr>
          <a:xfrm>
            <a:off x="7226044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044566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D2A206C-7D1F-4616-80E7-DD7D5C7551C9}"/>
              </a:ext>
            </a:extLst>
          </p:cNvPr>
          <p:cNvSpPr>
            <a:spLocks noChangeAspect="1"/>
          </p:cNvSpPr>
          <p:nvPr/>
        </p:nvSpPr>
        <p:spPr>
          <a:xfrm>
            <a:off x="8463778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22130-8C60-40DF-8C0D-A217341254F8}"/>
              </a:ext>
            </a:extLst>
          </p:cNvPr>
          <p:cNvSpPr txBox="1"/>
          <p:nvPr/>
        </p:nvSpPr>
        <p:spPr>
          <a:xfrm>
            <a:off x="0" y="6334780"/>
            <a:ext cx="4127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III</a:t>
            </a:r>
          </a:p>
        </p:txBody>
      </p:sp>
      <p:pic>
        <p:nvPicPr>
          <p:cNvPr id="8" name="Picture 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5614D430-261C-4A49-B6F9-D7C36B5EA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40B924E-3665-4C2E-9F42-13325B3D9991}"/>
              </a:ext>
            </a:extLst>
          </p:cNvPr>
          <p:cNvSpPr>
            <a:spLocks noChangeAspect="1"/>
          </p:cNvSpPr>
          <p:nvPr/>
        </p:nvSpPr>
        <p:spPr>
          <a:xfrm>
            <a:off x="7226044" y="3017520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  <p:pic>
        <p:nvPicPr>
          <p:cNvPr id="10" name="Picture 9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02B30C-BFE9-4D6E-8ECD-1D28BDFA3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FE7C13B-49D6-472D-AFCD-619299F1C1E5}"/>
              </a:ext>
            </a:extLst>
          </p:cNvPr>
          <p:cNvSpPr>
            <a:spLocks noChangeAspect="1"/>
          </p:cNvSpPr>
          <p:nvPr/>
        </p:nvSpPr>
        <p:spPr>
          <a:xfrm>
            <a:off x="5980020" y="30325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559502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41FFF2EA-7441-4E40-8747-400F97CF2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26C94B-2BF1-44DF-B46E-AB5BDCFB17C9}"/>
              </a:ext>
            </a:extLst>
          </p:cNvPr>
          <p:cNvGrpSpPr/>
          <p:nvPr/>
        </p:nvGrpSpPr>
        <p:grpSpPr>
          <a:xfrm>
            <a:off x="800100" y="2057400"/>
            <a:ext cx="10591800" cy="2743200"/>
            <a:chOff x="333406" y="2057400"/>
            <a:chExt cx="10591800" cy="27432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CA25427-4799-4557-B351-E790D5DE75B3}"/>
                </a:ext>
              </a:extLst>
            </p:cNvPr>
            <p:cNvSpPr/>
            <p:nvPr/>
          </p:nvSpPr>
          <p:spPr>
            <a:xfrm>
              <a:off x="333406" y="2057400"/>
              <a:ext cx="2743200" cy="274320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Continuous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Segoe UI Light (Headings)"/>
                </a:rPr>
                <a:t>Analog</a:t>
              </a:r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73ACAC5D-D410-4824-BCC7-25108464F83C}"/>
                </a:ext>
              </a:extLst>
            </p:cNvPr>
            <p:cNvSpPr/>
            <p:nvPr/>
          </p:nvSpPr>
          <p:spPr>
            <a:xfrm>
              <a:off x="4191740" y="2057400"/>
              <a:ext cx="2743200" cy="2743200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 Light (Headings)"/>
                </a:rPr>
                <a:t>Discrete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2D08E0F-DC0C-4F14-835D-80DC5497FE5C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46" y="3429000"/>
              <a:ext cx="70725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BC2403-18AF-4324-B7D9-8A11F6909C71}"/>
                </a:ext>
              </a:extLst>
            </p:cNvPr>
            <p:cNvCxnSpPr>
              <a:cxnSpLocks/>
            </p:cNvCxnSpPr>
            <p:nvPr/>
          </p:nvCxnSpPr>
          <p:spPr>
            <a:xfrm>
              <a:off x="7204846" y="3441700"/>
              <a:ext cx="707254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39C897-AF68-4507-8B34-16B051307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006" y="2057400"/>
              <a:ext cx="2743200" cy="2743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Segoe UI Light (Headings)"/>
                </a:rPr>
                <a:t>Numbers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Segoe UI Light (Headings)"/>
                </a:rPr>
                <a:t>Digital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8774C4-4EEA-4878-8032-4C3B2919E583}"/>
              </a:ext>
            </a:extLst>
          </p:cNvPr>
          <p:cNvSpPr txBox="1"/>
          <p:nvPr/>
        </p:nvSpPr>
        <p:spPr>
          <a:xfrm>
            <a:off x="4695816" y="5458480"/>
            <a:ext cx="266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3992464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205C0525-E4B1-40E4-BC02-E8D97ACE3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B17AE-453F-4A08-9722-C92B4FE5095F}"/>
              </a:ext>
            </a:extLst>
          </p:cNvPr>
          <p:cNvSpPr/>
          <p:nvPr/>
        </p:nvSpPr>
        <p:spPr>
          <a:xfrm>
            <a:off x="0" y="4248835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Roman Numerals</a:t>
            </a:r>
          </a:p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Originated in Ancient Rome</a:t>
            </a:r>
          </a:p>
          <a:p>
            <a:pPr lvl="0" algn="ctr">
              <a:defRPr/>
            </a:pP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8th Century BC</a:t>
            </a:r>
            <a:endParaRPr lang="en-CA" sz="2800" dirty="0">
              <a:solidFill>
                <a:schemeClr val="bg1"/>
              </a:solidFill>
              <a:latin typeface="Segoe UI Light (Headings)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BC8AAD-7EE4-4C53-8CAE-ACF81EEE7B86}"/>
              </a:ext>
            </a:extLst>
          </p:cNvPr>
          <p:cNvGrpSpPr/>
          <p:nvPr/>
        </p:nvGrpSpPr>
        <p:grpSpPr>
          <a:xfrm>
            <a:off x="4917070" y="2983374"/>
            <a:ext cx="7448550" cy="798653"/>
            <a:chOff x="2371725" y="2048719"/>
            <a:chExt cx="7448550" cy="79865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D121831-8AE2-444C-AFAB-1F3FDAC895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44" t="23409" b="61205"/>
            <a:stretch/>
          </p:blipFill>
          <p:spPr bwMode="auto">
            <a:xfrm>
              <a:off x="4259484" y="2048719"/>
              <a:ext cx="5560791" cy="79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8D3B9AF-5268-4248-AD01-B62E994C24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3409" r="73258" b="61205"/>
            <a:stretch/>
          </p:blipFill>
          <p:spPr bwMode="auto">
            <a:xfrm>
              <a:off x="2371725" y="2048719"/>
              <a:ext cx="1991931" cy="79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4667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Unary system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9A10AC3-46A8-4E0A-BDC7-B8A4AF8A2FB7}"/>
              </a:ext>
            </a:extLst>
          </p:cNvPr>
          <p:cNvSpPr/>
          <p:nvPr/>
        </p:nvSpPr>
        <p:spPr>
          <a:xfrm>
            <a:off x="7688071" y="3633335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aka. Base-1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615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0819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how many positions to represent the moon’s distance to the sun if an </a:t>
            </a:r>
            <a:r>
              <a:rPr lang="en-CA" sz="4000" dirty="0">
                <a:solidFill>
                  <a:srgbClr val="FF4343"/>
                </a:solidFill>
                <a:latin typeface="Segoe UI Light (Headings)"/>
              </a:rPr>
              <a:t>Oracle</a:t>
            </a:r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 said it is ~150 million km and earth’s diameter is ~13,000 km? 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35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/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~150 million km </a:t>
                </a:r>
                <a14:m>
                  <m:oMath xmlns:m="http://schemas.openxmlformats.org/officeDocument/2006/math">
                    <m:r>
                      <a:rPr lang="en-CA" sz="36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 ~13,000 km = ~12,000 Earth</a:t>
                </a:r>
              </a:p>
              <a:p>
                <a:pPr lvl="0" algn="ctr"/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paper = ~3,000 positions</a:t>
                </a:r>
              </a:p>
              <a:p>
                <a:pPr lvl="0" algn="ctr"/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12,000 </a:t>
                </a:r>
                <a14:m>
                  <m:oMath xmlns:m="http://schemas.openxmlformats.org/officeDocument/2006/math">
                    <m:r>
                      <a:rPr lang="en-CA" sz="36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600" dirty="0">
                    <a:solidFill>
                      <a:prstClr val="white"/>
                    </a:solidFill>
                    <a:latin typeface="Segoe UI Light (Headings)"/>
                  </a:rPr>
                  <a:t> 3,000 = 4 pages!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4CEC064-0F8C-48F2-9224-B748B04E378D}"/>
              </a:ext>
            </a:extLst>
          </p:cNvPr>
          <p:cNvSpPr/>
          <p:nvPr/>
        </p:nvSpPr>
        <p:spPr>
          <a:xfrm>
            <a:off x="37592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95AAD-CF19-40F6-912D-6623C0D3E86B}"/>
              </a:ext>
            </a:extLst>
          </p:cNvPr>
          <p:cNvSpPr/>
          <p:nvPr/>
        </p:nvSpPr>
        <p:spPr>
          <a:xfrm>
            <a:off x="50038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4657D-C4E3-46FC-A3FD-02AAE6660826}"/>
              </a:ext>
            </a:extLst>
          </p:cNvPr>
          <p:cNvSpPr/>
          <p:nvPr/>
        </p:nvSpPr>
        <p:spPr>
          <a:xfrm>
            <a:off x="62484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F3C91-031D-4E75-95A1-86EEC2F5AB25}"/>
              </a:ext>
            </a:extLst>
          </p:cNvPr>
          <p:cNvSpPr/>
          <p:nvPr/>
        </p:nvSpPr>
        <p:spPr>
          <a:xfrm>
            <a:off x="7493000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</p:spTree>
    <p:extLst>
      <p:ext uri="{BB962C8B-B14F-4D97-AF65-F5344CB8AC3E}">
        <p14:creationId xmlns:p14="http://schemas.microsoft.com/office/powerpoint/2010/main" val="2892220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Number systems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307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5B3675-01F2-475F-A836-06B7479B8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46" y="0"/>
            <a:ext cx="777570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F5EBD4-FE1B-4B22-8FF9-8DB94D9B665D}"/>
              </a:ext>
            </a:extLst>
          </p:cNvPr>
          <p:cNvSpPr/>
          <p:nvPr/>
        </p:nvSpPr>
        <p:spPr>
          <a:xfrm>
            <a:off x="6855824" y="971034"/>
            <a:ext cx="2544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202122"/>
                </a:solidFill>
                <a:latin typeface="Arial" panose="020B0604020202020204" pitchFamily="34" charset="0"/>
              </a:rPr>
              <a:t>3rd and 7th century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834C5FA-7706-4BAD-B292-FC8472578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36E15B4-2382-4234-BFF7-F7E0C53824E5}"/>
              </a:ext>
            </a:extLst>
          </p:cNvPr>
          <p:cNvSpPr/>
          <p:nvPr/>
        </p:nvSpPr>
        <p:spPr>
          <a:xfrm>
            <a:off x="4724400" y="2057400"/>
            <a:ext cx="2743200" cy="27432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 (Headings)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192532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9BA5A6-326F-4616-821A-40BED67E989B}"/>
              </a:ext>
            </a:extLst>
          </p:cNvPr>
          <p:cNvGrpSpPr/>
          <p:nvPr/>
        </p:nvGrpSpPr>
        <p:grpSpPr>
          <a:xfrm>
            <a:off x="2371725" y="3041650"/>
            <a:ext cx="7448550" cy="596899"/>
            <a:chOff x="2371725" y="774700"/>
            <a:chExt cx="7448550" cy="5968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1A1FF3-A36F-469A-A859-9965CF512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636"/>
            <a:stretch/>
          </p:blipFill>
          <p:spPr bwMode="auto">
            <a:xfrm>
              <a:off x="2371725" y="833603"/>
              <a:ext cx="7448550" cy="53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B160137-E003-4EB4-9752-FF52AB7E8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19" t="-890" r="54433" b="89391"/>
            <a:stretch/>
          </p:blipFill>
          <p:spPr bwMode="auto">
            <a:xfrm>
              <a:off x="4279900" y="774700"/>
              <a:ext cx="1485900" cy="59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AC8C954-5A97-4851-BE66-252EB5277A21}"/>
              </a:ext>
            </a:extLst>
          </p:cNvPr>
          <p:cNvSpPr/>
          <p:nvPr/>
        </p:nvSpPr>
        <p:spPr>
          <a:xfrm>
            <a:off x="0" y="424883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dirty="0">
                <a:solidFill>
                  <a:prstClr val="black"/>
                </a:solidFill>
                <a:latin typeface="Segoe UI Light (Headings)"/>
              </a:rPr>
              <a:t>Hossein’s Number System</a:t>
            </a:r>
            <a:endParaRPr lang="en-US" sz="2400" dirty="0">
              <a:solidFill>
                <a:prstClr val="black"/>
              </a:solidFill>
              <a:latin typeface="Segoe UI Light (Headings)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304B57-A687-42E3-821C-1CEB2B0276F4}"/>
              </a:ext>
            </a:extLst>
          </p:cNvPr>
          <p:cNvSpPr/>
          <p:nvPr/>
        </p:nvSpPr>
        <p:spPr>
          <a:xfrm>
            <a:off x="4621814" y="563383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07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06660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25941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37366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FD79A50-704A-4A5D-BB16-87841A42E4D8}"/>
              </a:ext>
            </a:extLst>
          </p:cNvPr>
          <p:cNvSpPr>
            <a:spLocks noChangeAspect="1"/>
          </p:cNvSpPr>
          <p:nvPr/>
        </p:nvSpPr>
        <p:spPr>
          <a:xfrm>
            <a:off x="5980020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81709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0A4BFD-77EE-4DB1-9BA0-C2AC0F209F5F}"/>
              </a:ext>
            </a:extLst>
          </p:cNvPr>
          <p:cNvSpPr>
            <a:spLocks noChangeAspect="1"/>
          </p:cNvSpPr>
          <p:nvPr/>
        </p:nvSpPr>
        <p:spPr>
          <a:xfrm>
            <a:off x="4746612" y="2994463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Segoe UI Light (Headings)"/>
            </a:endParaRPr>
          </a:p>
        </p:txBody>
      </p:sp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FD79A50-704A-4A5D-BB16-87841A42E4D8}"/>
              </a:ext>
            </a:extLst>
          </p:cNvPr>
          <p:cNvSpPr>
            <a:spLocks noChangeAspect="1"/>
          </p:cNvSpPr>
          <p:nvPr/>
        </p:nvSpPr>
        <p:spPr>
          <a:xfrm>
            <a:off x="5980020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42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3+1</a:t>
            </a: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05B57F5-D509-40D7-AE53-479CBD7EFC4B}"/>
              </a:ext>
            </a:extLst>
          </p:cNvPr>
          <p:cNvSpPr/>
          <p:nvPr/>
        </p:nvSpPr>
        <p:spPr>
          <a:xfrm>
            <a:off x="4700892" y="2971800"/>
            <a:ext cx="914400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4</a:t>
            </a:r>
            <a:endParaRPr lang="en-US" sz="3200" b="1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6DE5E0-4A13-4E3F-A1BB-B7C2622000FD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79291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553823" y="2829757"/>
            <a:ext cx="1225118" cy="1198486"/>
          </a:xfrm>
          <a:prstGeom prst="ellipse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0A4BFD-77EE-4DB1-9BA0-C2AC0F209F5F}"/>
              </a:ext>
            </a:extLst>
          </p:cNvPr>
          <p:cNvSpPr>
            <a:spLocks noChangeAspect="1"/>
          </p:cNvSpPr>
          <p:nvPr/>
        </p:nvSpPr>
        <p:spPr>
          <a:xfrm>
            <a:off x="4746612" y="2994463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?</a:t>
            </a:r>
          </a:p>
        </p:txBody>
      </p:sp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90FB7FD6-07AF-4EF5-8A86-2986B7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62699" y="2829757"/>
            <a:ext cx="1225118" cy="1198486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222FF0-271F-4B6A-875E-DC321710CC90}"/>
              </a:ext>
            </a:extLst>
          </p:cNvPr>
          <p:cNvSpPr>
            <a:spLocks noChangeAspect="1"/>
          </p:cNvSpPr>
          <p:nvPr/>
        </p:nvSpPr>
        <p:spPr>
          <a:xfrm>
            <a:off x="8463778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1</a:t>
            </a:r>
          </a:p>
        </p:txBody>
      </p:sp>
      <p:pic>
        <p:nvPicPr>
          <p:cNvPr id="13" name="Picture 1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72ED4E61-C523-40CE-9568-0044C1EA8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24965" y="2829757"/>
            <a:ext cx="1225118" cy="1198486"/>
          </a:xfrm>
          <a:prstGeom prst="ellipse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CAED1CC-1DD3-4729-BA44-7D34AFA275F6}"/>
              </a:ext>
            </a:extLst>
          </p:cNvPr>
          <p:cNvSpPr>
            <a:spLocks noChangeAspect="1"/>
          </p:cNvSpPr>
          <p:nvPr/>
        </p:nvSpPr>
        <p:spPr>
          <a:xfrm>
            <a:off x="7226044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2</a:t>
            </a:r>
          </a:p>
        </p:txBody>
      </p:sp>
      <p:pic>
        <p:nvPicPr>
          <p:cNvPr id="15" name="Picture 1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D10488E-11AC-4DFD-84D3-05A140DF6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787231" y="2829757"/>
            <a:ext cx="1225118" cy="1198486"/>
          </a:xfrm>
          <a:prstGeom prst="ellipse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FD79A50-704A-4A5D-BB16-87841A42E4D8}"/>
              </a:ext>
            </a:extLst>
          </p:cNvPr>
          <p:cNvSpPr>
            <a:spLocks noChangeAspect="1"/>
          </p:cNvSpPr>
          <p:nvPr/>
        </p:nvSpPr>
        <p:spPr>
          <a:xfrm>
            <a:off x="5980020" y="3019863"/>
            <a:ext cx="822960" cy="822960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FDAD8-7D66-4F35-809A-9CAC5C8AEBE8}"/>
              </a:ext>
            </a:extLst>
          </p:cNvPr>
          <p:cNvSpPr txBox="1"/>
          <p:nvPr/>
        </p:nvSpPr>
        <p:spPr>
          <a:xfrm>
            <a:off x="0" y="6334780"/>
            <a:ext cx="4484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3+2</a:t>
            </a:r>
          </a:p>
        </p:txBody>
      </p:sp>
      <p:pic>
        <p:nvPicPr>
          <p:cNvPr id="18" name="Picture 17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203AD4CD-4665-4B50-B63A-B1434CCF3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3322397" y="2829757"/>
            <a:ext cx="1225118" cy="1198486"/>
          </a:xfrm>
          <a:prstGeom prst="ellipse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404C46F-3646-49F1-B2D5-609A3D69394B}"/>
              </a:ext>
            </a:extLst>
          </p:cNvPr>
          <p:cNvSpPr>
            <a:spLocks noChangeAspect="1"/>
          </p:cNvSpPr>
          <p:nvPr/>
        </p:nvSpPr>
        <p:spPr>
          <a:xfrm>
            <a:off x="3515186" y="2994463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EAC5652-5BC6-4F78-81AA-2EC5CF0B5F8C}"/>
              </a:ext>
            </a:extLst>
          </p:cNvPr>
          <p:cNvSpPr>
            <a:spLocks noChangeAspect="1"/>
          </p:cNvSpPr>
          <p:nvPr/>
        </p:nvSpPr>
        <p:spPr>
          <a:xfrm>
            <a:off x="9261506" y="3042920"/>
            <a:ext cx="822960" cy="822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 Light (Headings)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77616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500324"/>
              </p:ext>
            </p:extLst>
          </p:nvPr>
        </p:nvGraphicFramePr>
        <p:xfrm>
          <a:off x="9419274" y="0"/>
          <a:ext cx="2760026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5E0035-8C6B-4AA2-9511-4CCDCA71755B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AB7462-D5FA-4037-871C-83351E57EE2A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DC9D8E-5C0C-4573-A39A-01FC693EA9C4}"/>
              </a:ext>
            </a:extLst>
          </p:cNvPr>
          <p:cNvCxnSpPr>
            <a:cxnSpLocks/>
          </p:cNvCxnSpPr>
          <p:nvPr/>
        </p:nvCxnSpPr>
        <p:spPr>
          <a:xfrm flipH="1">
            <a:off x="10380187" y="2692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DF8312-929F-42CA-9222-D0FB9EAA5912}"/>
              </a:ext>
            </a:extLst>
          </p:cNvPr>
          <p:cNvCxnSpPr>
            <a:cxnSpLocks/>
          </p:cNvCxnSpPr>
          <p:nvPr/>
        </p:nvCxnSpPr>
        <p:spPr>
          <a:xfrm flipH="1">
            <a:off x="9757887" y="5740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386695-5ECB-4437-A605-DA95DFB74192}"/>
              </a:ext>
            </a:extLst>
          </p:cNvPr>
          <p:cNvCxnSpPr>
            <a:cxnSpLocks/>
          </p:cNvCxnSpPr>
          <p:nvPr/>
        </p:nvCxnSpPr>
        <p:spPr>
          <a:xfrm flipH="1">
            <a:off x="10414000" y="5740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923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DC082E-08E7-446A-9DF7-7BACE3E2FF9C}"/>
              </a:ext>
            </a:extLst>
          </p:cNvPr>
          <p:cNvSpPr txBox="1"/>
          <p:nvPr/>
        </p:nvSpPr>
        <p:spPr>
          <a:xfrm>
            <a:off x="9949142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999B43-B1D6-4013-AD23-8F5315B34E06}"/>
              </a:ext>
            </a:extLst>
          </p:cNvPr>
          <p:cNvCxnSpPr>
            <a:cxnSpLocks/>
          </p:cNvCxnSpPr>
          <p:nvPr/>
        </p:nvCxnSpPr>
        <p:spPr>
          <a:xfrm>
            <a:off x="8429048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986E07B-80D4-4F2C-9EE2-F7CBEA61A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998777"/>
              </p:ext>
            </p:extLst>
          </p:nvPr>
        </p:nvGraphicFramePr>
        <p:xfrm>
          <a:off x="0" y="0"/>
          <a:ext cx="3124199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59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598838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02344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00642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ED23E-5F21-4DFE-8E92-1F8208DBB753}"/>
              </a:ext>
            </a:extLst>
          </p:cNvPr>
          <p:cNvCxnSpPr>
            <a:cxnSpLocks/>
          </p:cNvCxnSpPr>
          <p:nvPr/>
        </p:nvCxnSpPr>
        <p:spPr>
          <a:xfrm>
            <a:off x="1390569" y="2730500"/>
            <a:ext cx="334487" cy="3937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E8020-5826-42C9-A5AF-45083DCAD1AB}"/>
              </a:ext>
            </a:extLst>
          </p:cNvPr>
          <p:cNvCxnSpPr>
            <a:cxnSpLocks/>
          </p:cNvCxnSpPr>
          <p:nvPr/>
        </p:nvCxnSpPr>
        <p:spPr>
          <a:xfrm>
            <a:off x="2090139" y="5861050"/>
            <a:ext cx="334487" cy="3937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416A1-C702-4C4A-84E7-2598B07BE6C3}"/>
              </a:ext>
            </a:extLst>
          </p:cNvPr>
          <p:cNvCxnSpPr>
            <a:cxnSpLocks/>
          </p:cNvCxnSpPr>
          <p:nvPr/>
        </p:nvCxnSpPr>
        <p:spPr>
          <a:xfrm>
            <a:off x="1390568" y="5854700"/>
            <a:ext cx="334487" cy="3937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642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705267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E2225D-F7A6-4980-B6B5-8844F956740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21BCE8-5C69-40EE-B638-FFD31E210F8A}"/>
              </a:ext>
            </a:extLst>
          </p:cNvPr>
          <p:cNvCxnSpPr>
            <a:cxnSpLocks/>
          </p:cNvCxnSpPr>
          <p:nvPr/>
        </p:nvCxnSpPr>
        <p:spPr>
          <a:xfrm flipH="1">
            <a:off x="9746313" y="2696259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0D1E5B-29A7-4AA5-8866-3B1530E64CD8}"/>
              </a:ext>
            </a:extLst>
          </p:cNvPr>
          <p:cNvCxnSpPr>
            <a:cxnSpLocks/>
          </p:cNvCxnSpPr>
          <p:nvPr/>
        </p:nvCxnSpPr>
        <p:spPr>
          <a:xfrm flipH="1">
            <a:off x="10402426" y="2696259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4DEAC3-9862-4520-91B3-9265CF633E9D}"/>
              </a:ext>
            </a:extLst>
          </p:cNvPr>
          <p:cNvCxnSpPr>
            <a:cxnSpLocks/>
          </p:cNvCxnSpPr>
          <p:nvPr/>
        </p:nvCxnSpPr>
        <p:spPr>
          <a:xfrm flipH="1">
            <a:off x="9094595" y="2696259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582CB3-BD20-4FAC-BD17-43F8E1DF8F33}"/>
              </a:ext>
            </a:extLst>
          </p:cNvPr>
          <p:cNvCxnSpPr>
            <a:cxnSpLocks/>
          </p:cNvCxnSpPr>
          <p:nvPr/>
        </p:nvCxnSpPr>
        <p:spPr>
          <a:xfrm flipH="1">
            <a:off x="9724129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116B1A-0CEA-4967-9E70-BD71B22E5DB4}"/>
              </a:ext>
            </a:extLst>
          </p:cNvPr>
          <p:cNvCxnSpPr>
            <a:cxnSpLocks/>
          </p:cNvCxnSpPr>
          <p:nvPr/>
        </p:nvCxnSpPr>
        <p:spPr>
          <a:xfrm flipH="1">
            <a:off x="10486235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496755-974C-4E95-A0B6-80CB36FE2FF8}"/>
              </a:ext>
            </a:extLst>
          </p:cNvPr>
          <p:cNvCxnSpPr>
            <a:cxnSpLocks/>
          </p:cNvCxnSpPr>
          <p:nvPr/>
        </p:nvCxnSpPr>
        <p:spPr>
          <a:xfrm flipH="1">
            <a:off x="8992352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623274-21AD-47BC-8BDC-41CE2AAB8E13}"/>
              </a:ext>
            </a:extLst>
          </p:cNvPr>
          <p:cNvCxnSpPr>
            <a:cxnSpLocks/>
          </p:cNvCxnSpPr>
          <p:nvPr/>
        </p:nvCxnSpPr>
        <p:spPr>
          <a:xfrm flipH="1">
            <a:off x="8272633" y="5753904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5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E99D39C9-0822-4158-8969-3BC3F92E3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11EF2E3-F43B-4668-A172-987FCB5C8F5B}"/>
              </a:ext>
            </a:extLst>
          </p:cNvPr>
          <p:cNvSpPr/>
          <p:nvPr/>
        </p:nvSpPr>
        <p:spPr>
          <a:xfrm>
            <a:off x="4724400" y="2057400"/>
            <a:ext cx="2743200" cy="27432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 (Headings)"/>
              </a:rPr>
              <a:t>Problems</a:t>
            </a:r>
          </a:p>
        </p:txBody>
      </p:sp>
      <p:sp>
        <p:nvSpPr>
          <p:cNvPr id="9" name="Callout: Bent Line with Accent Bar 8">
            <a:extLst>
              <a:ext uri="{FF2B5EF4-FFF2-40B4-BE49-F238E27FC236}">
                <a16:creationId xmlns:a16="http://schemas.microsoft.com/office/drawing/2014/main" id="{37489866-E860-4D4B-B073-FFFD1CD5B909}"/>
              </a:ext>
            </a:extLst>
          </p:cNvPr>
          <p:cNvSpPr/>
          <p:nvPr/>
        </p:nvSpPr>
        <p:spPr>
          <a:xfrm>
            <a:off x="7794172" y="1666230"/>
            <a:ext cx="4397828" cy="1527048"/>
          </a:xfrm>
          <a:prstGeom prst="accentCallout2">
            <a:avLst>
              <a:gd name="adj1" fmla="val 18751"/>
              <a:gd name="adj2" fmla="val -1754"/>
              <a:gd name="adj3" fmla="val 18751"/>
              <a:gd name="adj4" fmla="val -17042"/>
              <a:gd name="adj5" fmla="val 46269"/>
              <a:gd name="adj6" fmla="val -23547"/>
            </a:avLst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Distance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Height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Length</a:t>
            </a: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4E255E-A84C-486A-96F0-A97AB7EB8C87}"/>
              </a:ext>
            </a:extLst>
          </p:cNvPr>
          <p:cNvSpPr/>
          <p:nvPr/>
        </p:nvSpPr>
        <p:spPr>
          <a:xfrm>
            <a:off x="6046040" y="2278878"/>
            <a:ext cx="914400" cy="914400"/>
          </a:xfrm>
          <a:prstGeom prst="ellipse">
            <a:avLst/>
          </a:prstGeom>
          <a:solidFill>
            <a:srgbClr val="CFD5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093665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64435"/>
              </p:ext>
            </p:extLst>
          </p:nvPr>
        </p:nvGraphicFramePr>
        <p:xfrm>
          <a:off x="5759135" y="0"/>
          <a:ext cx="6432865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331978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-1)=0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1+(1-1)=1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2+(1-1)=2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3+(1-1)=3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3+0+(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-1)=4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3+1+(2-1)=5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3+2+(2-1)=6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3+3+(2-1)=7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3+3+(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-1)=8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E2225D-F7A6-4980-B6B5-8844F956740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2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2581"/>
              </p:ext>
            </p:extLst>
          </p:nvPr>
        </p:nvGraphicFramePr>
        <p:xfrm>
          <a:off x="4258948" y="0"/>
          <a:ext cx="7933052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4819967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3+3+0+(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-1)=8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3+3+1+(3-1)=9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3+3+2+(3-1)=10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3+3+3+(3-1)=11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3+3+3+0+(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-1)=12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3+3+3+1+(4-1)=13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3+3+3+2+(4-1)=14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3+3+3+3+(4-1)=15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3+3+3+3+(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-1)=16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E2225D-F7A6-4980-B6B5-8844F956740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101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91020"/>
              </p:ext>
            </p:extLst>
          </p:nvPr>
        </p:nvGraphicFramePr>
        <p:xfrm>
          <a:off x="2242858" y="15240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74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C0E3BCD-6721-4660-9522-95EFEC6C0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502373"/>
              </p:ext>
            </p:extLst>
          </p:nvPr>
        </p:nvGraphicFramePr>
        <p:xfrm>
          <a:off x="2242858" y="15240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D2C3E36-CE81-4C85-992B-FBDFF8858ACB}"/>
              </a:ext>
            </a:extLst>
          </p:cNvPr>
          <p:cNvSpPr/>
          <p:nvPr/>
        </p:nvSpPr>
        <p:spPr>
          <a:xfrm>
            <a:off x="588839" y="2298709"/>
            <a:ext cx="10109200" cy="341628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02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C0E3BCD-6721-4660-9522-95EFEC6C0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52440"/>
              </p:ext>
            </p:extLst>
          </p:nvPr>
        </p:nvGraphicFramePr>
        <p:xfrm>
          <a:off x="2514600" y="1524000"/>
          <a:ext cx="9635068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5062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585062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40311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  <a:gridCol w="3244137">
                  <a:extLst>
                    <a:ext uri="{9D8B030D-6E8A-4147-A177-3AD203B41FA5}">
                      <a16:colId xmlns:a16="http://schemas.microsoft.com/office/drawing/2014/main" val="4086922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3*4+1+(</a:t>
                      </a:r>
                      <a:r>
                        <a:rPr lang="en-US" sz="4400" kern="1200" dirty="0">
                          <a:solidFill>
                            <a:srgbClr val="FFFF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-1)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C8917B8-899F-4CAC-8102-8EC47B83D670}"/>
              </a:ext>
            </a:extLst>
          </p:cNvPr>
          <p:cNvSpPr/>
          <p:nvPr/>
        </p:nvSpPr>
        <p:spPr>
          <a:xfrm>
            <a:off x="1235729" y="3060700"/>
            <a:ext cx="10109200" cy="341628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91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5E10E-3B32-4CFE-8625-BBF73A1125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C0E3BCD-6721-4660-9522-95EFEC6C0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652701"/>
              </p:ext>
            </p:extLst>
          </p:nvPr>
        </p:nvGraphicFramePr>
        <p:xfrm>
          <a:off x="2242858" y="1524000"/>
          <a:ext cx="7309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823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3E4A05-46ED-405C-9D96-5393B34F4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302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0E2A44-0D40-4B99-AF87-F1C4E2A9F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184592"/>
              </p:ext>
            </p:extLst>
          </p:nvPr>
        </p:nvGraphicFramePr>
        <p:xfrm>
          <a:off x="0" y="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125568964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107902857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220810679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136611544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71035029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06716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705087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E4705BCD-35EB-4E5A-BC11-7548D856D926}"/>
              </a:ext>
            </a:extLst>
          </p:cNvPr>
          <p:cNvSpPr/>
          <p:nvPr/>
        </p:nvSpPr>
        <p:spPr>
          <a:xfrm rot="16200000">
            <a:off x="4959350" y="-3919474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111B14F-98E3-49D3-96A4-A37C77C3E920}"/>
              </a:ext>
            </a:extLst>
          </p:cNvPr>
          <p:cNvSpPr/>
          <p:nvPr/>
        </p:nvSpPr>
        <p:spPr>
          <a:xfrm rot="5400000" flipV="1">
            <a:off x="4959350" y="-298451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83D9E-F38B-4312-A59C-0EB9442EC910}"/>
              </a:ext>
            </a:extLst>
          </p:cNvPr>
          <p:cNvSpPr txBox="1"/>
          <p:nvPr/>
        </p:nvSpPr>
        <p:spPr>
          <a:xfrm>
            <a:off x="4174447" y="2841077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35E93-5A20-4487-99A2-B759E9D2FE62}"/>
              </a:ext>
            </a:extLst>
          </p:cNvPr>
          <p:cNvSpPr txBox="1"/>
          <p:nvPr/>
        </p:nvSpPr>
        <p:spPr>
          <a:xfrm>
            <a:off x="11120873" y="839737"/>
            <a:ext cx="1071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ACFA2-E043-4D52-B330-2DD1BCC28E57}"/>
              </a:ext>
            </a:extLst>
          </p:cNvPr>
          <p:cNvSpPr txBox="1"/>
          <p:nvPr/>
        </p:nvSpPr>
        <p:spPr>
          <a:xfrm>
            <a:off x="11035660" y="5239511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084585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121354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4n+1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F6312-734C-4D19-82B5-990C3230FBCA}"/>
              </a:ext>
            </a:extLst>
          </p:cNvPr>
          <p:cNvSpPr/>
          <p:nvPr/>
        </p:nvSpPr>
        <p:spPr>
          <a:xfrm>
            <a:off x="1088050" y="2677821"/>
            <a:ext cx="94933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3+3+3+</a:t>
            </a:r>
            <a:r>
              <a:rPr lang="en-US" sz="4400" baseline="30000" dirty="0">
                <a:latin typeface="Segoe UI Light (Headings)"/>
                <a:ea typeface="+mj-ea"/>
                <a:cs typeface="+mj-cs"/>
              </a:rPr>
              <a:t>…</a:t>
            </a:r>
            <a:r>
              <a:rPr lang="en-US" sz="4400" dirty="0">
                <a:latin typeface="Segoe UI Light (Headings)"/>
                <a:ea typeface="+mj-ea"/>
                <a:cs typeface="+mj-cs"/>
              </a:rPr>
              <a:t>+3+(n−1) = 3×n +(n−1)=</a:t>
            </a:r>
            <a:r>
              <a:rPr lang="en-US" sz="44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4n−1</a:t>
            </a:r>
          </a:p>
        </p:txBody>
      </p:sp>
    </p:spTree>
    <p:extLst>
      <p:ext uri="{BB962C8B-B14F-4D97-AF65-F5344CB8AC3E}">
        <p14:creationId xmlns:p14="http://schemas.microsoft.com/office/powerpoint/2010/main" val="2542908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018042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10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AF9B5-BF35-41D5-B8AA-4678D09140A5}"/>
              </a:ext>
            </a:extLst>
          </p:cNvPr>
          <p:cNvSpPr txBox="1"/>
          <p:nvPr/>
        </p:nvSpPr>
        <p:spPr>
          <a:xfrm>
            <a:off x="3853424" y="2456956"/>
            <a:ext cx="5253041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400" dirty="0">
                <a:latin typeface="Segoe UI Light (Headings)"/>
                <a:ea typeface="+mj-ea"/>
                <a:cs typeface="+mj-cs"/>
              </a:rPr>
              <a:t>Max = 4n−1</a:t>
            </a:r>
          </a:p>
          <a:p>
            <a:pPr algn="ctr"/>
            <a:r>
              <a:rPr lang="en-US" sz="4400" dirty="0">
                <a:latin typeface="Segoe UI Light (Headings)"/>
                <a:ea typeface="+mj-ea"/>
                <a:cs typeface="+mj-cs"/>
              </a:rPr>
              <a:t>n=10 ⇒ (4×10)−1 = </a:t>
            </a:r>
            <a:r>
              <a:rPr lang="en-US" sz="44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39</a:t>
            </a:r>
          </a:p>
          <a:p>
            <a:pPr algn="ctr"/>
            <a:endParaRPr lang="en-US" sz="2800" b="0" dirty="0">
              <a:ea typeface="Cambria Math" panose="02040503050406030204" pitchFamily="18" charset="0"/>
            </a:endParaRPr>
          </a:p>
          <a:p>
            <a:pPr algn="ctr"/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841380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5670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?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3565371" y="1982450"/>
                <a:ext cx="3904915" cy="289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4400" dirty="0">
                    <a:latin typeface="Segoe UI Light (Headings)"/>
                    <a:ea typeface="+mj-ea"/>
                    <a:cs typeface="+mj-cs"/>
                  </a:rPr>
                  <a:t>Max = N = 4n−1</a:t>
                </a:r>
              </a:p>
              <a:p>
                <a:pPr algn="ctr"/>
                <a:r>
                  <a:rPr lang="en-US" sz="4400" dirty="0">
                    <a:latin typeface="Segoe UI Light (Headings)"/>
                    <a:ea typeface="+mj-ea"/>
                    <a:cs typeface="+mj-cs"/>
                  </a:rPr>
                  <a:t>N+1 = 4n</a:t>
                </a:r>
              </a:p>
              <a:p>
                <a:pPr algn="ctr"/>
                <a:r>
                  <a:rPr lang="en-US" sz="44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Segoe UI Light (Headings)"/>
                    <a:ea typeface="+mj-ea"/>
                    <a:cs typeface="+mj-cs"/>
                  </a:rPr>
                  <a:t>(N+1)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÷</m:t>
                    </m:r>
                  </m:oMath>
                </a14:m>
                <a:r>
                  <a:rPr lang="en-US" sz="44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Segoe UI Light (Headings)"/>
                    <a:ea typeface="+mj-ea"/>
                    <a:cs typeface="+mj-cs"/>
                  </a:rPr>
                  <a:t>4 </a:t>
                </a:r>
                <a:r>
                  <a:rPr lang="en-US" sz="4400" dirty="0">
                    <a:latin typeface="Segoe UI Light (Headings)"/>
                    <a:ea typeface="+mj-ea"/>
                    <a:cs typeface="+mj-cs"/>
                  </a:rPr>
                  <a:t>= n</a:t>
                </a:r>
              </a:p>
              <a:p>
                <a:pPr algn="ctr"/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371" y="1982450"/>
                <a:ext cx="3904915" cy="2893100"/>
              </a:xfrm>
              <a:prstGeom prst="rect">
                <a:avLst/>
              </a:prstGeom>
              <a:blipFill>
                <a:blip r:embed="rId2"/>
                <a:stretch>
                  <a:fillRect l="-8438" t="-5895" r="-8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82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47393157-69DF-4082-A44A-A804963AE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03E151-48D9-484D-9B49-29947D5767DD}"/>
              </a:ext>
            </a:extLst>
          </p:cNvPr>
          <p:cNvSpPr txBox="1"/>
          <p:nvPr/>
        </p:nvSpPr>
        <p:spPr>
          <a:xfrm>
            <a:off x="0" y="6334780"/>
            <a:ext cx="3784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</a:t>
            </a:r>
          </a:p>
        </p:txBody>
      </p:sp>
    </p:spTree>
    <p:extLst>
      <p:ext uri="{BB962C8B-B14F-4D97-AF65-F5344CB8AC3E}">
        <p14:creationId xmlns:p14="http://schemas.microsoft.com/office/powerpoint/2010/main" val="1258717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0819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how many positions to represent the moon’s distance to the sun in Hossein’s system if an </a:t>
            </a:r>
            <a:r>
              <a:rPr lang="en-CA" sz="4000" dirty="0">
                <a:solidFill>
                  <a:srgbClr val="FF4343"/>
                </a:solidFill>
                <a:latin typeface="Segoe UI Light (Headings)"/>
              </a:rPr>
              <a:t>Oracle</a:t>
            </a:r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 said it is ~150 million km and earth’s diameter is ~13,000 km? 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60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/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~150 million km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 ~13,000 km = ~12,000 Earth</a:t>
                </a: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N = 12,000</a:t>
                </a:r>
              </a:p>
              <a:p>
                <a:pPr lvl="0" algn="ctr"/>
                <a:r>
                  <a:rPr lang="pt-BR" sz="3200" dirty="0">
                    <a:solidFill>
                      <a:prstClr val="white"/>
                    </a:solidFill>
                    <a:latin typeface="Segoe UI Light (Headings)"/>
                  </a:rPr>
                  <a:t>n = (N+1</a:t>
                </a:r>
                <a:r>
                  <a:rPr lang="pt-BR" sz="3200" dirty="0">
                    <a:solidFill>
                      <a:schemeClr val="bg1"/>
                    </a:solidFill>
                    <a:latin typeface="Segoe UI Light (Headings)"/>
                  </a:rPr>
                  <a:t>)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pt-BR" sz="3200" dirty="0">
                    <a:solidFill>
                      <a:prstClr val="white"/>
                    </a:solidFill>
                    <a:latin typeface="Segoe UI Light (Headings)"/>
                  </a:rPr>
                  <a:t>4 = (12,000+1)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pt-BR" sz="3200" dirty="0">
                    <a:solidFill>
                      <a:prstClr val="white"/>
                    </a:solidFill>
                    <a:latin typeface="Segoe UI Light (Headings)"/>
                  </a:rPr>
                  <a:t>4 = ~3,000 positions</a:t>
                </a:r>
                <a:endParaRPr lang="en-CA" sz="3200" dirty="0">
                  <a:solidFill>
                    <a:prstClr val="white"/>
                  </a:solidFill>
                  <a:latin typeface="Segoe UI Light (Headings)"/>
                </a:endParaRP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paper = ~3,000 positions</a:t>
                </a: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3,000 </a:t>
                </a:r>
                <a14:m>
                  <m:oMath xmlns:m="http://schemas.openxmlformats.org/officeDocument/2006/math">
                    <m:r>
                      <a:rPr lang="en-CA" sz="32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 3,000 = 1 pages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361" y="2018675"/>
                <a:ext cx="9727278" cy="2504334"/>
              </a:xfrm>
              <a:prstGeom prst="rect">
                <a:avLst/>
              </a:prstGeom>
              <a:blipFill>
                <a:blip r:embed="rId5"/>
                <a:stretch>
                  <a:fillRect t="-3650" b="-85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4CEC064-0F8C-48F2-9224-B748B04E378D}"/>
              </a:ext>
            </a:extLst>
          </p:cNvPr>
          <p:cNvSpPr/>
          <p:nvPr/>
        </p:nvSpPr>
        <p:spPr>
          <a:xfrm>
            <a:off x="12474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95AAD-CF19-40F6-912D-6623C0D3E86B}"/>
              </a:ext>
            </a:extLst>
          </p:cNvPr>
          <p:cNvSpPr/>
          <p:nvPr/>
        </p:nvSpPr>
        <p:spPr>
          <a:xfrm>
            <a:off x="24920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4657D-C4E3-46FC-A3FD-02AAE6660826}"/>
              </a:ext>
            </a:extLst>
          </p:cNvPr>
          <p:cNvSpPr/>
          <p:nvPr/>
        </p:nvSpPr>
        <p:spPr>
          <a:xfrm>
            <a:off x="37366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F3C91-031D-4E75-95A1-86EEC2F5AB25}"/>
              </a:ext>
            </a:extLst>
          </p:cNvPr>
          <p:cNvSpPr/>
          <p:nvPr/>
        </p:nvSpPr>
        <p:spPr>
          <a:xfrm>
            <a:off x="4981294" y="48988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C19B0-0BD2-4896-9737-1C66501ED7D4}"/>
              </a:ext>
            </a:extLst>
          </p:cNvPr>
          <p:cNvSpPr/>
          <p:nvPr/>
        </p:nvSpPr>
        <p:spPr>
          <a:xfrm>
            <a:off x="9715039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3333333333333333333333333333333333333333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158574-B441-4C85-9183-505B2258B8C2}"/>
              </a:ext>
            </a:extLst>
          </p:cNvPr>
          <p:cNvCxnSpPr>
            <a:cxnSpLocks/>
          </p:cNvCxnSpPr>
          <p:nvPr/>
        </p:nvCxnSpPr>
        <p:spPr>
          <a:xfrm>
            <a:off x="6743700" y="5585197"/>
            <a:ext cx="1555348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70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33E29973-185B-41A5-9E2B-5AFE11B4C892}"/>
              </a:ext>
            </a:extLst>
          </p:cNvPr>
          <p:cNvSpPr>
            <a:spLocks noChangeAspect="1"/>
          </p:cNvSpPr>
          <p:nvPr/>
        </p:nvSpPr>
        <p:spPr>
          <a:xfrm>
            <a:off x="10045102" y="312166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92FFAC-2E40-4E60-8748-518856E8B6AE}"/>
              </a:ext>
            </a:extLst>
          </p:cNvPr>
          <p:cNvSpPr>
            <a:spLocks noChangeAspect="1"/>
          </p:cNvSpPr>
          <p:nvPr/>
        </p:nvSpPr>
        <p:spPr>
          <a:xfrm>
            <a:off x="10045102" y="6132203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C7534-48E3-4433-B531-CE2FFE4EDDCA}"/>
              </a:ext>
            </a:extLst>
          </p:cNvPr>
          <p:cNvSpPr>
            <a:spLocks noChangeAspect="1"/>
          </p:cNvSpPr>
          <p:nvPr/>
        </p:nvSpPr>
        <p:spPr>
          <a:xfrm>
            <a:off x="9317056" y="6132203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2E220DF4-39F4-4DB5-BEB7-8EA2971F5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305952"/>
              </p:ext>
            </p:extLst>
          </p:nvPr>
        </p:nvGraphicFramePr>
        <p:xfrm>
          <a:off x="7873356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2242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6DA823-329E-4337-884F-A1C4B7DAF39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AFFD00-6B81-41FD-9475-55E6D585C584}"/>
              </a:ext>
            </a:extLst>
          </p:cNvPr>
          <p:cNvSpPr txBox="1"/>
          <p:nvPr/>
        </p:nvSpPr>
        <p:spPr>
          <a:xfrm>
            <a:off x="176510" y="6289486"/>
            <a:ext cx="5101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symbols: 2 × 4</a:t>
            </a:r>
          </a:p>
          <a:p>
            <a:endParaRPr lang="en-US" sz="2800" dirty="0">
              <a:latin typeface="Segoe UI Light (Headings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4F8A2-3154-4FD8-8192-769C1B9E80D6}"/>
              </a:ext>
            </a:extLst>
          </p:cNvPr>
          <p:cNvSpPr txBox="1"/>
          <p:nvPr/>
        </p:nvSpPr>
        <p:spPr>
          <a:xfrm>
            <a:off x="176510" y="3121660"/>
            <a:ext cx="498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1 rounds of all (4) symbols: 1 × 4</a:t>
            </a:r>
          </a:p>
        </p:txBody>
      </p:sp>
    </p:spTree>
    <p:extLst>
      <p:ext uri="{BB962C8B-B14F-4D97-AF65-F5344CB8AC3E}">
        <p14:creationId xmlns:p14="http://schemas.microsoft.com/office/powerpoint/2010/main" val="1906784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DC0E317A-F13A-4C96-917A-B5E4441150BE}"/>
              </a:ext>
            </a:extLst>
          </p:cNvPr>
          <p:cNvSpPr>
            <a:spLocks noChangeAspect="1"/>
          </p:cNvSpPr>
          <p:nvPr/>
        </p:nvSpPr>
        <p:spPr>
          <a:xfrm>
            <a:off x="9369175" y="7395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E29973-185B-41A5-9E2B-5AFE11B4C892}"/>
              </a:ext>
            </a:extLst>
          </p:cNvPr>
          <p:cNvSpPr>
            <a:spLocks noChangeAspect="1"/>
          </p:cNvSpPr>
          <p:nvPr/>
        </p:nvSpPr>
        <p:spPr>
          <a:xfrm>
            <a:off x="10083559" y="5363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92FFAC-2E40-4E60-8748-518856E8B6AE}"/>
              </a:ext>
            </a:extLst>
          </p:cNvPr>
          <p:cNvSpPr>
            <a:spLocks noChangeAspect="1"/>
          </p:cNvSpPr>
          <p:nvPr/>
        </p:nvSpPr>
        <p:spPr>
          <a:xfrm>
            <a:off x="8602336" y="313436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0C7534-48E3-4433-B531-CE2FFE4EDDCA}"/>
              </a:ext>
            </a:extLst>
          </p:cNvPr>
          <p:cNvSpPr>
            <a:spLocks noChangeAspect="1"/>
          </p:cNvSpPr>
          <p:nvPr/>
        </p:nvSpPr>
        <p:spPr>
          <a:xfrm>
            <a:off x="10045056" y="311404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9C7768-034C-4DEF-8ADB-BB0CB564FCA9}"/>
              </a:ext>
            </a:extLst>
          </p:cNvPr>
          <p:cNvSpPr>
            <a:spLocks noChangeAspect="1"/>
          </p:cNvSpPr>
          <p:nvPr/>
        </p:nvSpPr>
        <p:spPr>
          <a:xfrm>
            <a:off x="9316720" y="311404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06B221-9D6C-47B5-996B-7F842513F4C0}"/>
              </a:ext>
            </a:extLst>
          </p:cNvPr>
          <p:cNvSpPr>
            <a:spLocks noChangeAspect="1"/>
          </p:cNvSpPr>
          <p:nvPr/>
        </p:nvSpPr>
        <p:spPr>
          <a:xfrm>
            <a:off x="7913899" y="620576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54297A-EB8E-4361-9C44-2AB27B107D8A}"/>
              </a:ext>
            </a:extLst>
          </p:cNvPr>
          <p:cNvSpPr>
            <a:spLocks noChangeAspect="1"/>
          </p:cNvSpPr>
          <p:nvPr/>
        </p:nvSpPr>
        <p:spPr>
          <a:xfrm>
            <a:off x="9356619" y="618544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90BAD3-7925-4DF6-AD0C-CAFCA2DD76C1}"/>
              </a:ext>
            </a:extLst>
          </p:cNvPr>
          <p:cNvSpPr>
            <a:spLocks noChangeAspect="1"/>
          </p:cNvSpPr>
          <p:nvPr/>
        </p:nvSpPr>
        <p:spPr>
          <a:xfrm>
            <a:off x="8628283" y="618544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645D37-306C-4E35-8740-F1ED6FCBA648}"/>
              </a:ext>
            </a:extLst>
          </p:cNvPr>
          <p:cNvSpPr>
            <a:spLocks noChangeAspect="1"/>
          </p:cNvSpPr>
          <p:nvPr/>
        </p:nvSpPr>
        <p:spPr>
          <a:xfrm>
            <a:off x="10083559" y="6185446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AFFD00-6B81-41FD-9475-55E6D585C584}"/>
              </a:ext>
            </a:extLst>
          </p:cNvPr>
          <p:cNvSpPr txBox="1"/>
          <p:nvPr/>
        </p:nvSpPr>
        <p:spPr>
          <a:xfrm>
            <a:off x="183340" y="3134360"/>
            <a:ext cx="5233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3 rounds of all (4) symbols: 3 × 4</a:t>
            </a:r>
          </a:p>
          <a:p>
            <a:endParaRPr lang="en-US" sz="2800" dirty="0">
              <a:latin typeface="Segoe UI Light (Headings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4F8A2-3154-4FD8-8192-769C1B9E80D6}"/>
              </a:ext>
            </a:extLst>
          </p:cNvPr>
          <p:cNvSpPr txBox="1"/>
          <p:nvPr/>
        </p:nvSpPr>
        <p:spPr>
          <a:xfrm>
            <a:off x="183340" y="6243876"/>
            <a:ext cx="511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4 rounds of all (4) symbols: 4 ×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EB519-BD28-4F6D-B708-B00F363D95F7}"/>
              </a:ext>
            </a:extLst>
          </p:cNvPr>
          <p:cNvSpPr txBox="1"/>
          <p:nvPr/>
        </p:nvSpPr>
        <p:spPr>
          <a:xfrm>
            <a:off x="183341" y="0"/>
            <a:ext cx="5101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symbols: 2 × 4</a:t>
            </a:r>
          </a:p>
          <a:p>
            <a:endParaRPr lang="en-US" sz="2800" dirty="0">
              <a:latin typeface="Segoe UI Light (Headings)"/>
            </a:endParaRP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2E220DF4-39F4-4DB5-BEB7-8EA2971F5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81484"/>
              </p:ext>
            </p:extLst>
          </p:nvPr>
        </p:nvGraphicFramePr>
        <p:xfrm>
          <a:off x="7873356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581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CEDAE519-D9EF-4EF1-B04E-D4F6E9355973}"/>
              </a:ext>
            </a:extLst>
          </p:cNvPr>
          <p:cNvSpPr>
            <a:spLocks noChangeAspect="1"/>
          </p:cNvSpPr>
          <p:nvPr/>
        </p:nvSpPr>
        <p:spPr>
          <a:xfrm>
            <a:off x="10643618" y="81788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60ED76-5390-4C8D-BF45-CB23EA331961}"/>
              </a:ext>
            </a:extLst>
          </p:cNvPr>
          <p:cNvSpPr>
            <a:spLocks noChangeAspect="1"/>
          </p:cNvSpPr>
          <p:nvPr/>
        </p:nvSpPr>
        <p:spPr>
          <a:xfrm>
            <a:off x="10060147" y="310896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B5E6B-F8AE-4E1D-8DF2-AA701457D65B}"/>
              </a:ext>
            </a:extLst>
          </p:cNvPr>
          <p:cNvSpPr>
            <a:spLocks noChangeAspect="1"/>
          </p:cNvSpPr>
          <p:nvPr/>
        </p:nvSpPr>
        <p:spPr>
          <a:xfrm>
            <a:off x="10060147" y="6184900"/>
            <a:ext cx="64008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6F60F-8A2A-4583-98D2-7E749944A882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6DA823-329E-4337-884F-A1C4B7DAF391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0D896E4E-E3B7-466A-9739-A4083ED1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469147"/>
              </p:ext>
            </p:extLst>
          </p:nvPr>
        </p:nvGraphicFramePr>
        <p:xfrm>
          <a:off x="9431974" y="0"/>
          <a:ext cx="2760026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D9B293-3263-4350-B382-07A87089418E}"/>
              </a:ext>
            </a:extLst>
          </p:cNvPr>
          <p:cNvCxnSpPr>
            <a:cxnSpLocks/>
          </p:cNvCxnSpPr>
          <p:nvPr/>
        </p:nvCxnSpPr>
        <p:spPr>
          <a:xfrm flipH="1">
            <a:off x="10380187" y="269240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214BB2-C3C0-4D2D-810B-378E809FA56A}"/>
              </a:ext>
            </a:extLst>
          </p:cNvPr>
          <p:cNvSpPr txBox="1"/>
          <p:nvPr/>
        </p:nvSpPr>
        <p:spPr>
          <a:xfrm>
            <a:off x="308509" y="3167390"/>
            <a:ext cx="4991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1 round of all (4) symbols = 1×4</a:t>
            </a:r>
            <a:r>
              <a:rPr lang="en-US" sz="2800" baseline="30000" dirty="0">
                <a:latin typeface="Segoe UI Light (Headings)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029AC-BD61-4DBA-AFCD-B7AE264F8866}"/>
              </a:ext>
            </a:extLst>
          </p:cNvPr>
          <p:cNvSpPr txBox="1"/>
          <p:nvPr/>
        </p:nvSpPr>
        <p:spPr>
          <a:xfrm>
            <a:off x="295541" y="6073169"/>
            <a:ext cx="524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 = 2×4</a:t>
            </a:r>
            <a:r>
              <a:rPr lang="en-US" sz="2800" baseline="30000" dirty="0">
                <a:latin typeface="Segoe UI Light (Headings)"/>
              </a:rPr>
              <a:t>1</a:t>
            </a:r>
            <a:endParaRPr lang="en-US" sz="2800" dirty="0">
              <a:latin typeface="Segoe UI Light (Headings)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205C44-EA15-4484-A801-90B287C738E7}"/>
              </a:ext>
            </a:extLst>
          </p:cNvPr>
          <p:cNvCxnSpPr>
            <a:cxnSpLocks/>
          </p:cNvCxnSpPr>
          <p:nvPr/>
        </p:nvCxnSpPr>
        <p:spPr>
          <a:xfrm flipH="1">
            <a:off x="10380187" y="572518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E4ECA46E-198F-4395-B088-CC316C5B6048}"/>
              </a:ext>
            </a:extLst>
          </p:cNvPr>
          <p:cNvSpPr/>
          <p:nvPr/>
        </p:nvSpPr>
        <p:spPr>
          <a:xfrm rot="10800000" flipV="1">
            <a:off x="10286393" y="1269648"/>
            <a:ext cx="1147767" cy="3678624"/>
          </a:xfrm>
          <a:prstGeom prst="arc">
            <a:avLst>
              <a:gd name="adj1" fmla="val 16613548"/>
              <a:gd name="adj2" fmla="val 0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47B88E9-8012-43B6-A93D-34C8B43A8EB7}"/>
              </a:ext>
            </a:extLst>
          </p:cNvPr>
          <p:cNvSpPr/>
          <p:nvPr/>
        </p:nvSpPr>
        <p:spPr>
          <a:xfrm rot="10800000" flipV="1">
            <a:off x="10121579" y="5078558"/>
            <a:ext cx="1477394" cy="1649155"/>
          </a:xfrm>
          <a:prstGeom prst="arc">
            <a:avLst>
              <a:gd name="adj1" fmla="val 16453622"/>
              <a:gd name="adj2" fmla="val 1385939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1D0F4-D9FD-4B0D-8FCE-234C42590891}"/>
              </a:ext>
            </a:extLst>
          </p:cNvPr>
          <p:cNvSpPr/>
          <p:nvPr/>
        </p:nvSpPr>
        <p:spPr>
          <a:xfrm>
            <a:off x="8541813" y="1890203"/>
            <a:ext cx="196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1 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More Significant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935D8-58A5-4347-B41E-DE6CD3325A65}"/>
              </a:ext>
            </a:extLst>
          </p:cNvPr>
          <p:cNvSpPr/>
          <p:nvPr/>
        </p:nvSpPr>
        <p:spPr>
          <a:xfrm>
            <a:off x="8138151" y="5262397"/>
            <a:ext cx="198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1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 More Significant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6902E09-B894-4FD4-87FF-98DCDD0F2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756051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B214BB2-C3C0-4D2D-810B-378E809FA56A}"/>
              </a:ext>
            </a:extLst>
          </p:cNvPr>
          <p:cNvSpPr txBox="1"/>
          <p:nvPr/>
        </p:nvSpPr>
        <p:spPr>
          <a:xfrm>
            <a:off x="3637298" y="3167390"/>
            <a:ext cx="524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3 rounds of all (4) symbols = 3×4</a:t>
            </a:r>
            <a:r>
              <a:rPr lang="en-US" sz="2800" baseline="30000" dirty="0">
                <a:latin typeface="Segoe UI Light (Headings)"/>
              </a:rPr>
              <a:t>1</a:t>
            </a:r>
            <a:endParaRPr lang="en-US" sz="2800" dirty="0">
              <a:latin typeface="Segoe UI Light (Headings)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205C44-EA15-4484-A801-90B287C738E7}"/>
              </a:ext>
            </a:extLst>
          </p:cNvPr>
          <p:cNvCxnSpPr>
            <a:cxnSpLocks/>
          </p:cNvCxnSpPr>
          <p:nvPr/>
        </p:nvCxnSpPr>
        <p:spPr>
          <a:xfrm flipH="1">
            <a:off x="10509322" y="274572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C3DB38-9EF8-4CD1-8B1D-D662C85E2B33}"/>
              </a:ext>
            </a:extLst>
          </p:cNvPr>
          <p:cNvSpPr txBox="1"/>
          <p:nvPr/>
        </p:nvSpPr>
        <p:spPr>
          <a:xfrm>
            <a:off x="3637298" y="92598"/>
            <a:ext cx="524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2 rounds of all (4) symbols = 2×4</a:t>
            </a:r>
            <a:r>
              <a:rPr lang="en-US" sz="2800" baseline="30000" dirty="0">
                <a:latin typeface="Segoe UI Light (Headings)"/>
              </a:rPr>
              <a:t>1</a:t>
            </a:r>
            <a:endParaRPr lang="en-US" sz="2800" dirty="0">
              <a:latin typeface="Segoe UI Light (Headings)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AF549537-E8F6-433F-A435-795FA3D46E0C}"/>
              </a:ext>
            </a:extLst>
          </p:cNvPr>
          <p:cNvSpPr/>
          <p:nvPr/>
        </p:nvSpPr>
        <p:spPr>
          <a:xfrm rot="10800000" flipV="1">
            <a:off x="10321875" y="2610090"/>
            <a:ext cx="1238491" cy="1259711"/>
          </a:xfrm>
          <a:prstGeom prst="arc">
            <a:avLst>
              <a:gd name="adj1" fmla="val 16613548"/>
              <a:gd name="adj2" fmla="val 0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CB1D59-4409-4B49-A828-73E165EC3AB9}"/>
              </a:ext>
            </a:extLst>
          </p:cNvPr>
          <p:cNvSpPr/>
          <p:nvPr/>
        </p:nvSpPr>
        <p:spPr>
          <a:xfrm>
            <a:off x="8275602" y="2376388"/>
            <a:ext cx="198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1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 More Significant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81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6902E09-B894-4FD4-87FF-98DCDD0F2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57742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D029AC-BD61-4DBA-AFCD-B7AE264F8866}"/>
              </a:ext>
            </a:extLst>
          </p:cNvPr>
          <p:cNvSpPr txBox="1"/>
          <p:nvPr/>
        </p:nvSpPr>
        <p:spPr>
          <a:xfrm>
            <a:off x="323891" y="5903893"/>
            <a:ext cx="8556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latin typeface="Segoe UI Light (Headings)"/>
              </a:rPr>
              <a:t> rounds of all (4) symbols 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in the 2nd significant position</a:t>
            </a:r>
          </a:p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4×4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1×4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9DFA80-611F-4453-A5AC-D8D730CC4798}"/>
              </a:ext>
            </a:extLst>
          </p:cNvPr>
          <p:cNvCxnSpPr>
            <a:cxnSpLocks/>
          </p:cNvCxnSpPr>
          <p:nvPr/>
        </p:nvCxnSpPr>
        <p:spPr>
          <a:xfrm flipH="1">
            <a:off x="9765304" y="581156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80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6902E09-B894-4FD4-87FF-98DCDD0F2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391390"/>
              </p:ext>
            </p:extLst>
          </p:nvPr>
        </p:nvGraphicFramePr>
        <p:xfrm>
          <a:off x="7848600" y="0"/>
          <a:ext cx="434340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D029AC-BD61-4DBA-AFCD-B7AE264F8866}"/>
              </a:ext>
            </a:extLst>
          </p:cNvPr>
          <p:cNvSpPr txBox="1"/>
          <p:nvPr/>
        </p:nvSpPr>
        <p:spPr>
          <a:xfrm>
            <a:off x="13678" y="5903893"/>
            <a:ext cx="8866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latin typeface="Segoe UI Light (Headings)"/>
              </a:rPr>
              <a:t> rounds of all (4) symbols 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in the more significant position</a:t>
            </a:r>
          </a:p>
          <a:p>
            <a:pPr algn="r"/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4×4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1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= 1×4</a:t>
            </a:r>
            <a:r>
              <a:rPr lang="en-US" sz="2800" baseline="30000" dirty="0">
                <a:highlight>
                  <a:srgbClr val="00FF00"/>
                </a:highlight>
                <a:latin typeface="Segoe UI Light (Headings)"/>
              </a:rPr>
              <a:t>2</a:t>
            </a:r>
            <a:r>
              <a:rPr lang="en-US" sz="2800" dirty="0">
                <a:highlight>
                  <a:srgbClr val="00FF00"/>
                </a:highlight>
                <a:latin typeface="Segoe UI Light (Headings)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9DFA80-611F-4453-A5AC-D8D730CC4798}"/>
              </a:ext>
            </a:extLst>
          </p:cNvPr>
          <p:cNvCxnSpPr>
            <a:cxnSpLocks/>
          </p:cNvCxnSpPr>
          <p:nvPr/>
        </p:nvCxnSpPr>
        <p:spPr>
          <a:xfrm flipH="1">
            <a:off x="9765304" y="5811560"/>
            <a:ext cx="431800" cy="48260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3D890DAA-AA83-43EA-833D-E28B07D3B0E1}"/>
              </a:ext>
            </a:extLst>
          </p:cNvPr>
          <p:cNvSpPr/>
          <p:nvPr/>
        </p:nvSpPr>
        <p:spPr>
          <a:xfrm rot="10800000" flipV="1">
            <a:off x="9577454" y="4247909"/>
            <a:ext cx="3200996" cy="3802378"/>
          </a:xfrm>
          <a:prstGeom prst="arc">
            <a:avLst>
              <a:gd name="adj1" fmla="val 16613548"/>
              <a:gd name="adj2" fmla="val 0"/>
            </a:avLst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B5397-4A23-4E12-844A-6A4D0A0C3FEB}"/>
              </a:ext>
            </a:extLst>
          </p:cNvPr>
          <p:cNvSpPr/>
          <p:nvPr/>
        </p:nvSpPr>
        <p:spPr>
          <a:xfrm>
            <a:off x="7553703" y="4711605"/>
            <a:ext cx="211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UI Light (Headings)"/>
              </a:rPr>
              <a:t> 4</a:t>
            </a:r>
            <a:r>
              <a:rPr lang="en-US" baseline="30000" dirty="0">
                <a:solidFill>
                  <a:srgbClr val="FF0000"/>
                </a:solidFill>
                <a:latin typeface="Segoe UI Light (Headings)"/>
              </a:rPr>
              <a:t>2</a:t>
            </a:r>
            <a:r>
              <a:rPr lang="en-US" dirty="0">
                <a:solidFill>
                  <a:srgbClr val="FF0000"/>
                </a:solidFill>
                <a:latin typeface="Segoe UI Light (Headings)"/>
              </a:rPr>
              <a:t> More Significant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69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Quaternary system</a:t>
            </a:r>
          </a:p>
          <a:p>
            <a:pPr lvl="0" algn="ctr"/>
            <a:r>
              <a:rPr lang="en-CA" sz="6600" cap="all" dirty="0">
                <a:solidFill>
                  <a:prstClr val="white"/>
                </a:solidFill>
                <a:latin typeface="Segoe UI Light (Headings)"/>
              </a:rPr>
              <a:t>(0,1,2,3)</a:t>
            </a:r>
            <a:r>
              <a:rPr lang="en-CA" sz="6600" cap="all" baseline="-25000" dirty="0">
                <a:solidFill>
                  <a:prstClr val="white"/>
                </a:solidFill>
                <a:latin typeface="Segoe UI Light (Headings)"/>
              </a:rPr>
              <a:t>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9A10AC3-46A8-4E0A-BDC7-B8A4AF8A2FB7}"/>
              </a:ext>
            </a:extLst>
          </p:cNvPr>
          <p:cNvSpPr/>
          <p:nvPr/>
        </p:nvSpPr>
        <p:spPr>
          <a:xfrm>
            <a:off x="8012161" y="3059668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aka. Base-4, Radix-4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1682AC-3A94-4321-A99A-68BF22E65BCB}"/>
              </a:ext>
            </a:extLst>
          </p:cNvPr>
          <p:cNvSpPr/>
          <p:nvPr/>
        </p:nvSpPr>
        <p:spPr>
          <a:xfrm>
            <a:off x="5032497" y="3001228"/>
            <a:ext cx="1933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lang="en-CA" dirty="0">
                <a:solidFill>
                  <a:schemeClr val="bg1"/>
                </a:solidFill>
                <a:latin typeface="Segoe UI Light (Headings)"/>
              </a:rPr>
              <a:t>/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kwaa·</a:t>
            </a:r>
            <a:r>
              <a:rPr lang="en-CA" b="1" dirty="0" err="1">
                <a:solidFill>
                  <a:schemeClr val="bg1"/>
                </a:solidFill>
                <a:latin typeface="Segoe UI Light (Headings)"/>
              </a:rPr>
              <a:t>tur</a:t>
            </a:r>
            <a:r>
              <a:rPr lang="en-CA" dirty="0" err="1">
                <a:solidFill>
                  <a:schemeClr val="bg1"/>
                </a:solidFill>
                <a:latin typeface="Segoe UI Light (Headings)"/>
              </a:rPr>
              <a:t>·neh·ree</a:t>
            </a:r>
            <a:r>
              <a:rPr lang="en-CA" dirty="0">
                <a:solidFill>
                  <a:schemeClr val="bg1"/>
                </a:solidFill>
                <a:latin typeface="Segoe UI Light (Headings)"/>
              </a:rPr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FE7693-083D-4366-9260-F8FF607823F4}"/>
              </a:ext>
            </a:extLst>
          </p:cNvPr>
          <p:cNvSpPr/>
          <p:nvPr/>
        </p:nvSpPr>
        <p:spPr>
          <a:xfrm>
            <a:off x="-9544" y="4557734"/>
            <a:ext cx="12192000" cy="138499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Hindu-Arabic Numerals</a:t>
            </a:r>
          </a:p>
          <a:p>
            <a:pPr lvl="0" algn="ctr">
              <a:defRPr/>
            </a:pPr>
            <a:r>
              <a:rPr lang="en-CA" sz="2800" dirty="0">
                <a:solidFill>
                  <a:schemeClr val="bg1"/>
                </a:solidFill>
                <a:latin typeface="Segoe UI Light (Headings)"/>
              </a:rPr>
              <a:t>Originated in India</a:t>
            </a:r>
          </a:p>
          <a:p>
            <a:pPr lvl="0" algn="ctr">
              <a:defRPr/>
            </a:pPr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7th Century AD</a:t>
            </a:r>
          </a:p>
        </p:txBody>
      </p:sp>
    </p:spTree>
    <p:extLst>
      <p:ext uri="{BB962C8B-B14F-4D97-AF65-F5344CB8AC3E}">
        <p14:creationId xmlns:p14="http://schemas.microsoft.com/office/powerpoint/2010/main" val="272399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471440"/>
              </p:ext>
            </p:extLst>
          </p:nvPr>
        </p:nvGraphicFramePr>
        <p:xfrm>
          <a:off x="6226175" y="0"/>
          <a:ext cx="59658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9514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277979B-729D-415E-AEC4-89C55FD4A3F5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384733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75399" y="2829757"/>
            <a:ext cx="1225118" cy="1198486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945A47-7C4E-498F-BF7E-24323488D1E5}"/>
              </a:ext>
            </a:extLst>
          </p:cNvPr>
          <p:cNvSpPr txBox="1"/>
          <p:nvPr/>
        </p:nvSpPr>
        <p:spPr>
          <a:xfrm>
            <a:off x="0" y="6334780"/>
            <a:ext cx="6541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2599850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056552"/>
              </p:ext>
            </p:extLst>
          </p:nvPr>
        </p:nvGraphicFramePr>
        <p:xfrm>
          <a:off x="6226175" y="0"/>
          <a:ext cx="59658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9514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=0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+0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=4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=6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6A533684-D5A2-49CD-B3BD-4DB293BE0BC0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1978229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76740"/>
              </p:ext>
            </p:extLst>
          </p:nvPr>
        </p:nvGraphicFramePr>
        <p:xfrm>
          <a:off x="4905375" y="0"/>
          <a:ext cx="72866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42722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=8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strike="noStrike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D4EE26F-A15E-4317-896E-0EE4591C3988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2269318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F7BDC-C1FC-4DD6-89FC-EFEDBC3AEF41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687A2-9729-4045-8D00-A447CB4577F6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0D88629-790F-44CC-B6E4-1F519596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633258"/>
              </p:ext>
            </p:extLst>
          </p:nvPr>
        </p:nvGraphicFramePr>
        <p:xfrm>
          <a:off x="4905375" y="0"/>
          <a:ext cx="7286625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739505878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4272280">
                  <a:extLst>
                    <a:ext uri="{9D8B030D-6E8A-4147-A177-3AD203B41FA5}">
                      <a16:colId xmlns:a16="http://schemas.microsoft.com/office/drawing/2014/main" val="204368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=8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2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6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1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1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13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1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+2×4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4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+3×4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600" strike="sngStrike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strike="noStrike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+0×4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3600" kern="1200" baseline="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57486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D4EE26F-A15E-4317-896E-0EE4591C3988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#Symbols=4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</p:spTree>
    <p:extLst>
      <p:ext uri="{BB962C8B-B14F-4D97-AF65-F5344CB8AC3E}">
        <p14:creationId xmlns:p14="http://schemas.microsoft.com/office/powerpoint/2010/main" val="3317392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530335"/>
              </p:ext>
            </p:extLst>
          </p:nvPr>
        </p:nvGraphicFramePr>
        <p:xfrm>
          <a:off x="1875126" y="17272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4669D2-FB83-4A81-BFD4-EA70A1AB4CC7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A82023-CB78-4B75-ADE7-7A3B7EFA3062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614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29344"/>
              </p:ext>
            </p:extLst>
          </p:nvPr>
        </p:nvGraphicFramePr>
        <p:xfrm>
          <a:off x="1875126" y="1727200"/>
          <a:ext cx="6801163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EB9DB69-2BFE-4309-8ECA-95C8FFF4A58B}"/>
              </a:ext>
            </a:extLst>
          </p:cNvPr>
          <p:cNvSpPr/>
          <p:nvPr/>
        </p:nvSpPr>
        <p:spPr>
          <a:xfrm>
            <a:off x="-127000" y="2501913"/>
            <a:ext cx="12319000" cy="334008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001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8329"/>
              </p:ext>
            </p:extLst>
          </p:nvPr>
        </p:nvGraphicFramePr>
        <p:xfrm>
          <a:off x="344646" y="2311400"/>
          <a:ext cx="11502707" cy="129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B0A118-6462-4E4A-91EC-499FA80D7E1E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8FA73-D8FC-489F-A685-36DD24D894BD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32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44352"/>
              </p:ext>
            </p:extLst>
          </p:nvPr>
        </p:nvGraphicFramePr>
        <p:xfrm>
          <a:off x="344646" y="2311400"/>
          <a:ext cx="11502707" cy="193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B140E6D-0E31-436C-B51B-40B0AFADB06E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97582CD4-0619-4C1E-A4D6-BA4D9EAFAD38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450BE2-6BD3-4482-A7F4-C2604D70DA6B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FB0A118-6462-4E4A-91EC-499FA80D7E1E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8FA73-D8FC-489F-A685-36DD24D894BD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835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3367F3-245D-4031-BCCA-94603AA2E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561950"/>
              </p:ext>
            </p:extLst>
          </p:nvPr>
        </p:nvGraphicFramePr>
        <p:xfrm>
          <a:off x="344646" y="2311400"/>
          <a:ext cx="11502707" cy="257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93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49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094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2700906577"/>
                    </a:ext>
                  </a:extLst>
                </a:gridCol>
              </a:tblGrid>
              <a:tr h="653936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36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35135"/>
                  </a:ext>
                </a:extLst>
              </a:tr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298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1×4</a:t>
                      </a:r>
                      <a:r>
                        <a:rPr lang="en-US" sz="3600" kern="1200" baseline="30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3567"/>
                  </a:ext>
                </a:extLst>
              </a:tr>
              <a:tr h="298559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36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198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B140E6D-0E31-436C-B51B-40B0AFADB06E}"/>
              </a:ext>
            </a:extLst>
          </p:cNvPr>
          <p:cNvGrpSpPr/>
          <p:nvPr/>
        </p:nvGrpSpPr>
        <p:grpSpPr>
          <a:xfrm>
            <a:off x="9855110" y="2422494"/>
            <a:ext cx="1581992" cy="1031906"/>
            <a:chOff x="9477709" y="2581470"/>
            <a:chExt cx="1581992" cy="1031906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97582CD4-0619-4C1E-A4D6-BA4D9EAFAD38}"/>
                </a:ext>
              </a:extLst>
            </p:cNvPr>
            <p:cNvSpPr/>
            <p:nvPr/>
          </p:nvSpPr>
          <p:spPr>
            <a:xfrm rot="13597108" flipH="1" flipV="1">
              <a:off x="9512910" y="2546269"/>
              <a:ext cx="1031906" cy="1102307"/>
            </a:xfrm>
            <a:prstGeom prst="arc">
              <a:avLst>
                <a:gd name="adj1" fmla="val 15482023"/>
                <a:gd name="adj2" fmla="val 107378"/>
              </a:avLst>
            </a:prstGeom>
            <a:ln w="25400"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450BE2-6BD3-4482-A7F4-C2604D70DA6B}"/>
                </a:ext>
              </a:extLst>
            </p:cNvPr>
            <p:cNvSpPr/>
            <p:nvPr/>
          </p:nvSpPr>
          <p:spPr>
            <a:xfrm>
              <a:off x="10507947" y="2659559"/>
              <a:ext cx="55175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×</a:t>
              </a:r>
              <a:endParaRPr lang="en-US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A804ED-9BF3-428E-A0BD-EEFEA67FA7FC}"/>
                  </a:ext>
                </a:extLst>
              </p:cNvPr>
              <p:cNvSpPr/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A804ED-9BF3-428E-A0BD-EEFEA67FA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106" y="3543300"/>
                <a:ext cx="412974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FB0A118-6462-4E4A-91EC-499FA80D7E1E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8FA73-D8FC-489F-A685-36DD24D894BD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021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64572"/>
              </p:ext>
            </p:extLst>
          </p:nvPr>
        </p:nvGraphicFramePr>
        <p:xfrm>
          <a:off x="1875126" y="1727200"/>
          <a:ext cx="7999725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B29CBF4-83D3-408C-B3C4-473E106B17A9}"/>
              </a:ext>
            </a:extLst>
          </p:cNvPr>
          <p:cNvSpPr/>
          <p:nvPr/>
        </p:nvSpPr>
        <p:spPr>
          <a:xfrm>
            <a:off x="-127000" y="3251199"/>
            <a:ext cx="12319000" cy="394970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5153BC-15E6-4F25-8243-862B817D9E0B}"/>
              </a:ext>
            </a:extLst>
          </p:cNvPr>
          <p:cNvSpPr/>
          <p:nvPr/>
        </p:nvSpPr>
        <p:spPr>
          <a:xfrm>
            <a:off x="2870200" y="2791478"/>
            <a:ext cx="2095500" cy="45971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19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81774"/>
              </p:ext>
            </p:extLst>
          </p:nvPr>
        </p:nvGraphicFramePr>
        <p:xfrm>
          <a:off x="1875126" y="1727200"/>
          <a:ext cx="7999725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B29CBF4-83D3-408C-B3C4-473E106B17A9}"/>
              </a:ext>
            </a:extLst>
          </p:cNvPr>
          <p:cNvSpPr/>
          <p:nvPr/>
        </p:nvSpPr>
        <p:spPr>
          <a:xfrm>
            <a:off x="-127000" y="3251199"/>
            <a:ext cx="12319000" cy="3949701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E66DBE-71C5-446F-B3A3-8D4D632953DD}"/>
              </a:ext>
            </a:extLst>
          </p:cNvPr>
          <p:cNvSpPr/>
          <p:nvPr/>
        </p:nvSpPr>
        <p:spPr>
          <a:xfrm>
            <a:off x="2870200" y="2791478"/>
            <a:ext cx="2095500" cy="45971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753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50281" y="2829757"/>
            <a:ext cx="1225118" cy="1198486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8C4BDD-700A-4EED-8DC8-700A91A89938}"/>
              </a:ext>
            </a:extLst>
          </p:cNvPr>
          <p:cNvSpPr txBox="1"/>
          <p:nvPr/>
        </p:nvSpPr>
        <p:spPr>
          <a:xfrm>
            <a:off x="0" y="6334780"/>
            <a:ext cx="6638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3024159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17633"/>
              </p:ext>
            </p:extLst>
          </p:nvPr>
        </p:nvGraphicFramePr>
        <p:xfrm>
          <a:off x="1875126" y="1727200"/>
          <a:ext cx="8733150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617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622617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506980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4,094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50,172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1,048,575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437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1073DA6-C100-40AB-B24F-33C3D55F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7818"/>
              </p:ext>
            </p:extLst>
          </p:nvPr>
        </p:nvGraphicFramePr>
        <p:xfrm>
          <a:off x="594006" y="1046440"/>
          <a:ext cx="10688206" cy="487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624">
                  <a:extLst>
                    <a:ext uri="{9D8B030D-6E8A-4147-A177-3AD203B41FA5}">
                      <a16:colId xmlns:a16="http://schemas.microsoft.com/office/drawing/2014/main" val="2535803000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2490159630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493624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2738574">
                  <a:extLst>
                    <a:ext uri="{9D8B030D-6E8A-4147-A177-3AD203B41FA5}">
                      <a16:colId xmlns:a16="http://schemas.microsoft.com/office/drawing/2014/main" val="1912000069"/>
                    </a:ext>
                  </a:extLst>
                </a:gridCol>
                <a:gridCol w="3013392">
                  <a:extLst>
                    <a:ext uri="{9D8B030D-6E8A-4147-A177-3AD203B41FA5}">
                      <a16:colId xmlns:a16="http://schemas.microsoft.com/office/drawing/2014/main" val="2292941103"/>
                    </a:ext>
                  </a:extLst>
                </a:gridCol>
              </a:tblGrid>
              <a:tr h="232834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Hossein’s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Number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0311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latin typeface="Segoe UI Light (Headings)"/>
                        </a:rPr>
                        <a:t>65,437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95015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4,094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66111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50,172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0491"/>
                  </a:ext>
                </a:extLst>
              </a:tr>
              <a:tr h="702733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1,048,575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260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67135-4CBB-4D1B-A1FE-64A41778A203}"/>
              </a:ext>
            </a:extLst>
          </p:cNvPr>
          <p:cNvSpPr txBox="1"/>
          <p:nvPr/>
        </p:nvSpPr>
        <p:spPr>
          <a:xfrm>
            <a:off x="0" y="0"/>
            <a:ext cx="387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 (Headings)"/>
              </a:rPr>
              <a:t>More </a:t>
            </a:r>
            <a:r>
              <a:rPr lang="en-US" sz="2800" dirty="0">
                <a:solidFill>
                  <a:srgbClr val="FF0000"/>
                </a:solidFill>
                <a:latin typeface="Segoe UI Light (Headings)"/>
              </a:rPr>
              <a:t>Significant</a:t>
            </a:r>
            <a:r>
              <a:rPr lang="en-US" sz="2800" b="1" dirty="0">
                <a:solidFill>
                  <a:srgbClr val="FF0000"/>
                </a:solidFill>
                <a:latin typeface="Segoe UI Light (Headings)"/>
              </a:rPr>
              <a:t> </a:t>
            </a:r>
            <a:r>
              <a:rPr lang="en-US" sz="2800" dirty="0">
                <a:latin typeface="Segoe UI Light (Headings)"/>
              </a:rPr>
              <a:t>Position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E8939B-8D3A-4CB6-A432-64F3A750A01C}"/>
              </a:ext>
            </a:extLst>
          </p:cNvPr>
          <p:cNvCxnSpPr>
            <a:cxnSpLocks/>
          </p:cNvCxnSpPr>
          <p:nvPr/>
        </p:nvCxnSpPr>
        <p:spPr>
          <a:xfrm flipH="1">
            <a:off x="0" y="523220"/>
            <a:ext cx="3750252" cy="0"/>
          </a:xfrm>
          <a:prstGeom prst="straightConnector1">
            <a:avLst/>
          </a:prstGeom>
          <a:ln w="38100">
            <a:gradFill flip="none" rotWithShape="1">
              <a:gsLst>
                <a:gs pos="7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7273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0E2A44-0D40-4B99-AF87-F1C4E2A9F40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125568964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107902857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220810679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136611544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71035029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06716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705087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E4705BCD-35EB-4E5A-BC11-7548D856D926}"/>
              </a:ext>
            </a:extLst>
          </p:cNvPr>
          <p:cNvSpPr/>
          <p:nvPr/>
        </p:nvSpPr>
        <p:spPr>
          <a:xfrm rot="16200000">
            <a:off x="4959350" y="-3919474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111B14F-98E3-49D3-96A4-A37C77C3E920}"/>
              </a:ext>
            </a:extLst>
          </p:cNvPr>
          <p:cNvSpPr/>
          <p:nvPr/>
        </p:nvSpPr>
        <p:spPr>
          <a:xfrm rot="5400000" flipV="1">
            <a:off x="4959350" y="-298451"/>
            <a:ext cx="1157224" cy="11075924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83D9E-F38B-4312-A59C-0EB9442EC910}"/>
              </a:ext>
            </a:extLst>
          </p:cNvPr>
          <p:cNvSpPr txBox="1"/>
          <p:nvPr/>
        </p:nvSpPr>
        <p:spPr>
          <a:xfrm>
            <a:off x="4174447" y="2841077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35E93-5A20-4487-99A2-B759E9D2FE62}"/>
              </a:ext>
            </a:extLst>
          </p:cNvPr>
          <p:cNvSpPr txBox="1"/>
          <p:nvPr/>
        </p:nvSpPr>
        <p:spPr>
          <a:xfrm>
            <a:off x="11120873" y="839737"/>
            <a:ext cx="1071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ACFA2-E043-4D52-B330-2DD1BCC28E57}"/>
              </a:ext>
            </a:extLst>
          </p:cNvPr>
          <p:cNvSpPr txBox="1"/>
          <p:nvPr/>
        </p:nvSpPr>
        <p:spPr>
          <a:xfrm>
            <a:off x="11035660" y="5239511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792F69-CF31-4F7E-91B1-A366AB1BAE10}"/>
              </a:ext>
            </a:extLst>
          </p:cNvPr>
          <p:cNvSpPr/>
          <p:nvPr/>
        </p:nvSpPr>
        <p:spPr>
          <a:xfrm>
            <a:off x="906174" y="2070100"/>
            <a:ext cx="2743200" cy="274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Radix-4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Light (Headings)"/>
              </a:rPr>
              <a:t>Base-4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808A813-BDDC-4302-B897-09691F270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770977"/>
              </p:ext>
            </p:extLst>
          </p:nvPr>
        </p:nvGraphicFramePr>
        <p:xfrm>
          <a:off x="14157" y="6106505"/>
          <a:ext cx="12192016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6216">
                  <a:extLst>
                    <a:ext uri="{9D8B030D-6E8A-4147-A177-3AD203B41FA5}">
                      <a16:colId xmlns:a16="http://schemas.microsoft.com/office/drawing/2014/main" val="7733061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7461388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629167631"/>
                    </a:ext>
                  </a:extLst>
                </a:gridCol>
                <a:gridCol w="1116127">
                  <a:extLst>
                    <a:ext uri="{9D8B030D-6E8A-4147-A177-3AD203B41FA5}">
                      <a16:colId xmlns:a16="http://schemas.microsoft.com/office/drawing/2014/main" val="853036492"/>
                    </a:ext>
                  </a:extLst>
                </a:gridCol>
                <a:gridCol w="1004773">
                  <a:extLst>
                    <a:ext uri="{9D8B030D-6E8A-4147-A177-3AD203B41FA5}">
                      <a16:colId xmlns:a16="http://schemas.microsoft.com/office/drawing/2014/main" val="1034268462"/>
                    </a:ext>
                  </a:extLst>
                </a:gridCol>
                <a:gridCol w="949518">
                  <a:extLst>
                    <a:ext uri="{9D8B030D-6E8A-4147-A177-3AD203B41FA5}">
                      <a16:colId xmlns:a16="http://schemas.microsoft.com/office/drawing/2014/main" val="3891076060"/>
                    </a:ext>
                  </a:extLst>
                </a:gridCol>
                <a:gridCol w="930082">
                  <a:extLst>
                    <a:ext uri="{9D8B030D-6E8A-4147-A177-3AD203B41FA5}">
                      <a16:colId xmlns:a16="http://schemas.microsoft.com/office/drawing/2014/main" val="1076264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160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7812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9EA7466-95A9-4B63-AA80-F3930A2D6C87}"/>
              </a:ext>
            </a:extLst>
          </p:cNvPr>
          <p:cNvSpPr/>
          <p:nvPr/>
        </p:nvSpPr>
        <p:spPr>
          <a:xfrm>
            <a:off x="1458409" y="2333389"/>
            <a:ext cx="1184188" cy="1183033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32559"/>
              </p:ext>
            </p:extLst>
          </p:nvPr>
        </p:nvGraphicFramePr>
        <p:xfrm>
          <a:off x="-16" y="5306498"/>
          <a:ext cx="12192016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6216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26024713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949518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930082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n-1</a:t>
                      </a: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n-2</a:t>
                      </a:r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  <a:r>
                        <a:rPr lang="en-US" sz="4400" kern="1200" baseline="30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400" kern="12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82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4985" y="-615947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4" y="3720427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n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21487" y="4569053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778544" y="889589"/>
                <a:ext cx="8946232" cy="2260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3×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3 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3 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44" y="889589"/>
                <a:ext cx="8946232" cy="2260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49124D-3F1C-4032-824A-7F78C78F79AF}"/>
                  </a:ext>
                </a:extLst>
              </p:cNvPr>
              <p:cNvSpPr/>
              <p:nvPr/>
            </p:nvSpPr>
            <p:spPr>
              <a:xfrm>
                <a:off x="10589687" y="2147033"/>
                <a:ext cx="1602313" cy="1555744"/>
              </a:xfrm>
              <a:prstGeom prst="ellipse">
                <a:avLst/>
              </a:prstGeom>
              <a:solidFill>
                <a:srgbClr val="FF8F8F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Segoe UI Light (Headings)"/>
                  </a:rPr>
                  <a:t>Hossein’s System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49124D-3F1C-4032-824A-7F78C78F7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687" y="2147033"/>
                <a:ext cx="1602313" cy="15557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3832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56954"/>
              </p:ext>
            </p:extLst>
          </p:nvPr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916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10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3328331" y="2505132"/>
                <a:ext cx="5065810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=10⇒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−1=1,048,575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331" y="2505132"/>
                <a:ext cx="5065810" cy="129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2319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D7BA4E-7F85-4A56-97C6-B8DC4F92C46B}"/>
              </a:ext>
            </a:extLst>
          </p:cNvPr>
          <p:cNvSpPr/>
          <p:nvPr/>
        </p:nvSpPr>
        <p:spPr>
          <a:xfrm>
            <a:off x="4074373" y="3799448"/>
            <a:ext cx="2886912" cy="457200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804899-4236-4952-9B91-27FF3B483784}"/>
              </a:ext>
            </a:extLst>
          </p:cNvPr>
          <p:cNvGraphicFramePr>
            <a:graphicFrameLocks noGrp="1"/>
          </p:cNvGraphicFramePr>
          <p:nvPr/>
        </p:nvGraphicFramePr>
        <p:xfrm>
          <a:off x="-15" y="6096000"/>
          <a:ext cx="12192015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8365">
                  <a:extLst>
                    <a:ext uri="{9D8B030D-6E8A-4147-A177-3AD203B41FA5}">
                      <a16:colId xmlns:a16="http://schemas.microsoft.com/office/drawing/2014/main" val="941186338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3338324820"/>
                    </a:ext>
                  </a:extLst>
                </a:gridCol>
                <a:gridCol w="6650190">
                  <a:extLst>
                    <a:ext uri="{9D8B030D-6E8A-4147-A177-3AD203B41FA5}">
                      <a16:colId xmlns:a16="http://schemas.microsoft.com/office/drawing/2014/main" val="3573466789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75180921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915977666"/>
                    </a:ext>
                  </a:extLst>
                </a:gridCol>
                <a:gridCol w="1108365">
                  <a:extLst>
                    <a:ext uri="{9D8B030D-6E8A-4147-A177-3AD203B41FA5}">
                      <a16:colId xmlns:a16="http://schemas.microsoft.com/office/drawing/2014/main" val="1549320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8523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AC8E4ABE-CCA2-4C9F-9B8E-12178707AFC5}"/>
              </a:ext>
            </a:extLst>
          </p:cNvPr>
          <p:cNvSpPr/>
          <p:nvPr/>
        </p:nvSpPr>
        <p:spPr>
          <a:xfrm rot="5400000" flipV="1">
            <a:off x="5185000" y="193449"/>
            <a:ext cx="665660" cy="11035660"/>
          </a:xfrm>
          <a:prstGeom prst="leftBrace">
            <a:avLst>
              <a:gd name="adj1" fmla="val 194900"/>
              <a:gd name="adj2" fmla="val 5022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E9C1-C947-4E1B-84AB-32ACF57EF85C}"/>
              </a:ext>
            </a:extLst>
          </p:cNvPr>
          <p:cNvSpPr txBox="1"/>
          <p:nvPr/>
        </p:nvSpPr>
        <p:spPr>
          <a:xfrm>
            <a:off x="4154315" y="447007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?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5B8-C06D-49B2-81C4-B891265D7F4D}"/>
              </a:ext>
            </a:extLst>
          </p:cNvPr>
          <p:cNvSpPr txBox="1"/>
          <p:nvPr/>
        </p:nvSpPr>
        <p:spPr>
          <a:xfrm>
            <a:off x="11035660" y="5423660"/>
            <a:ext cx="1170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goe UI Light (Headings)"/>
                <a:ea typeface="+mj-ea"/>
                <a:cs typeface="+mj-cs"/>
              </a:rPr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/>
              <p:nvPr/>
            </p:nvSpPr>
            <p:spPr>
              <a:xfrm>
                <a:off x="4142508" y="2514242"/>
                <a:ext cx="3906967" cy="312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>
                  <a:ea typeface="Cambria Math" panose="02040503050406030204" pitchFamily="18" charset="0"/>
                </a:endParaRPr>
              </a:p>
              <a:p>
                <a:pPr algn="r"/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AF9B5-BF35-41D5-B8AA-4678D091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508" y="2514242"/>
                <a:ext cx="3906967" cy="3120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1600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0819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how many positions to represent the moon’s distance to the sun in Base-4 system if an </a:t>
            </a:r>
            <a:r>
              <a:rPr lang="en-CA" sz="4000" dirty="0">
                <a:solidFill>
                  <a:srgbClr val="FF4343"/>
                </a:solidFill>
                <a:latin typeface="Segoe UI Light (Headings)"/>
              </a:rPr>
              <a:t>Oracle</a:t>
            </a:r>
            <a:r>
              <a:rPr lang="en-CA" sz="4000" dirty="0">
                <a:solidFill>
                  <a:prstClr val="white"/>
                </a:solidFill>
                <a:latin typeface="Segoe UI Light (Headings)"/>
              </a:rPr>
              <a:t> said it is ~150 million km and earth’s diameter is ~13,000 km? 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82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/>
              <p:nvPr/>
            </p:nvSpPr>
            <p:spPr>
              <a:xfrm>
                <a:off x="636608" y="2018675"/>
                <a:ext cx="11354763" cy="2504334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~150 million km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 ~13,000 km = ~12,000 Earth</a:t>
                </a:r>
              </a:p>
              <a:p>
                <a:pPr lvl="0" algn="ctr"/>
                <a:r>
                  <a:rPr lang="en-CA" sz="3200" dirty="0">
                    <a:solidFill>
                      <a:prstClr val="white"/>
                    </a:solidFill>
                    <a:latin typeface="Segoe UI Light (Headings)"/>
                  </a:rPr>
                  <a:t>N = 12,000</a:t>
                </a:r>
              </a:p>
              <a:p>
                <a:pPr lvl="0" algn="ctr"/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n = Log</a:t>
                </a:r>
                <a:r>
                  <a:rPr lang="da-DK" sz="3200" baseline="-25000" dirty="0">
                    <a:solidFill>
                      <a:prstClr val="white"/>
                    </a:solidFill>
                    <a:latin typeface="Segoe UI Light (Headings)"/>
                  </a:rPr>
                  <a:t>4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(12,000+1) = Log</a:t>
                </a:r>
                <a:r>
                  <a:rPr lang="da-DK" sz="3200" baseline="-25000" dirty="0">
                    <a:solidFill>
                      <a:prstClr val="white"/>
                    </a:solidFill>
                    <a:latin typeface="Segoe UI Light (Headings)"/>
                  </a:rPr>
                  <a:t>10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12,001 </a:t>
                </a:r>
                <a14:m>
                  <m:oMath xmlns:m="http://schemas.openxmlformats.org/officeDocument/2006/math">
                    <m:r>
                      <a:rPr lang="da-DK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Log</a:t>
                </a:r>
                <a:r>
                  <a:rPr lang="da-DK" sz="2800" baseline="-25000" dirty="0">
                    <a:solidFill>
                      <a:prstClr val="white"/>
                    </a:solidFill>
                    <a:latin typeface="Segoe UI Light (Headings)"/>
                  </a:rPr>
                  <a:t>10</a:t>
                </a:r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4 = 4 </a:t>
                </a:r>
                <a14:m>
                  <m:oMath xmlns:m="http://schemas.openxmlformats.org/officeDocument/2006/math">
                    <m:r>
                      <a:rPr lang="da-DK" sz="32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 0.6 = 6.79  </a:t>
                </a:r>
              </a:p>
              <a:p>
                <a:pPr lvl="0" algn="ctr"/>
                <a:r>
                  <a:rPr lang="da-DK" sz="3200" dirty="0">
                    <a:solidFill>
                      <a:prstClr val="white"/>
                    </a:solidFill>
                    <a:latin typeface="Segoe UI Light (Headings)"/>
                  </a:rPr>
                  <a:t>~ 7 positions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65AFBA-4740-4911-BD39-A5CC0798B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08" y="2018675"/>
                <a:ext cx="11354763" cy="2504334"/>
              </a:xfrm>
              <a:prstGeom prst="rect">
                <a:avLst/>
              </a:prstGeom>
              <a:blipFill>
                <a:blip r:embed="rId5"/>
                <a:stretch>
                  <a:fillRect r="-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706-8328-41F0-BC60-D0BF13ACC1C5}"/>
              </a:ext>
            </a:extLst>
          </p:cNvPr>
          <p:cNvSpPr/>
          <p:nvPr/>
        </p:nvSpPr>
        <p:spPr>
          <a:xfrm>
            <a:off x="7187739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3333333333333333333333333333333333333333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CF42F-BF0D-4B7B-B678-0E8CE70F107D}"/>
              </a:ext>
            </a:extLst>
          </p:cNvPr>
          <p:cNvSpPr/>
          <p:nvPr/>
        </p:nvSpPr>
        <p:spPr>
          <a:xfrm>
            <a:off x="12323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633A0-2F88-4BBD-A043-D7151EE49146}"/>
              </a:ext>
            </a:extLst>
          </p:cNvPr>
          <p:cNvSpPr/>
          <p:nvPr/>
        </p:nvSpPr>
        <p:spPr>
          <a:xfrm>
            <a:off x="24769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CC730-0F1E-4E08-8FC8-8AC8F109E16B}"/>
              </a:ext>
            </a:extLst>
          </p:cNvPr>
          <p:cNvSpPr/>
          <p:nvPr/>
        </p:nvSpPr>
        <p:spPr>
          <a:xfrm>
            <a:off x="37215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31676C-D7F7-4FA4-9780-E042927505D2}"/>
              </a:ext>
            </a:extLst>
          </p:cNvPr>
          <p:cNvSpPr/>
          <p:nvPr/>
        </p:nvSpPr>
        <p:spPr>
          <a:xfrm>
            <a:off x="49661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31C300-7530-401F-A425-6EC4B15A30D2}"/>
              </a:ext>
            </a:extLst>
          </p:cNvPr>
          <p:cNvCxnSpPr>
            <a:cxnSpLocks/>
          </p:cNvCxnSpPr>
          <p:nvPr/>
        </p:nvCxnSpPr>
        <p:spPr>
          <a:xfrm>
            <a:off x="6311900" y="5573622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C8FFC57-C79E-4090-B146-1C1D0C2F62EE}"/>
              </a:ext>
            </a:extLst>
          </p:cNvPr>
          <p:cNvSpPr/>
          <p:nvPr/>
        </p:nvSpPr>
        <p:spPr>
          <a:xfrm>
            <a:off x="9848351" y="4809944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???????</a:t>
            </a: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2A0507-C6D0-4EA5-B97F-3CC34DB5CAC0}"/>
              </a:ext>
            </a:extLst>
          </p:cNvPr>
          <p:cNvCxnSpPr>
            <a:cxnSpLocks/>
          </p:cNvCxnSpPr>
          <p:nvPr/>
        </p:nvCxnSpPr>
        <p:spPr>
          <a:xfrm>
            <a:off x="8750300" y="5573621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576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1232361" y="2018675"/>
            <a:ext cx="9727278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3200" dirty="0">
                <a:solidFill>
                  <a:prstClr val="white"/>
                </a:solidFill>
                <a:latin typeface="Segoe UI Light (Headings)"/>
              </a:rPr>
              <a:t>N = 12,000 </a:t>
            </a: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pt-BR" sz="3200" dirty="0">
                <a:solidFill>
                  <a:prstClr val="white"/>
                </a:solidFill>
                <a:latin typeface="Segoe UI Light (Headings)"/>
              </a:rPr>
              <a:t> (2323200)</a:t>
            </a:r>
            <a:r>
              <a:rPr lang="pt-BR" sz="3200" baseline="-25000" dirty="0">
                <a:solidFill>
                  <a:prstClr val="white"/>
                </a:solidFill>
                <a:latin typeface="Segoe UI Light (Headings)"/>
              </a:rPr>
              <a:t>4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706-8328-41F0-BC60-D0BF13ACC1C5}"/>
              </a:ext>
            </a:extLst>
          </p:cNvPr>
          <p:cNvSpPr/>
          <p:nvPr/>
        </p:nvSpPr>
        <p:spPr>
          <a:xfrm>
            <a:off x="7187739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 Light (Headings)"/>
              </a:rPr>
              <a:t>3333333333333333333333333333333333333333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CF42F-BF0D-4B7B-B678-0E8CE70F107D}"/>
              </a:ext>
            </a:extLst>
          </p:cNvPr>
          <p:cNvSpPr/>
          <p:nvPr/>
        </p:nvSpPr>
        <p:spPr>
          <a:xfrm>
            <a:off x="12323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633A0-2F88-4BBD-A043-D7151EE49146}"/>
              </a:ext>
            </a:extLst>
          </p:cNvPr>
          <p:cNvSpPr/>
          <p:nvPr/>
        </p:nvSpPr>
        <p:spPr>
          <a:xfrm>
            <a:off x="24769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CC730-0F1E-4E08-8FC8-8AC8F109E16B}"/>
              </a:ext>
            </a:extLst>
          </p:cNvPr>
          <p:cNvSpPr/>
          <p:nvPr/>
        </p:nvSpPr>
        <p:spPr>
          <a:xfrm>
            <a:off x="37215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31676C-D7F7-4FA4-9780-E042927505D2}"/>
              </a:ext>
            </a:extLst>
          </p:cNvPr>
          <p:cNvSpPr/>
          <p:nvPr/>
        </p:nvSpPr>
        <p:spPr>
          <a:xfrm>
            <a:off x="4966161" y="4809945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IIIIIIIIIIIIIIIIIIIIIIIIIIIIIIIIIIIIIIIIIIIIIIIIIIIIIIIIIIIIIIIIIIIIIIIIIII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31C300-7530-401F-A425-6EC4B15A30D2}"/>
              </a:ext>
            </a:extLst>
          </p:cNvPr>
          <p:cNvCxnSpPr>
            <a:cxnSpLocks/>
          </p:cNvCxnSpPr>
          <p:nvPr/>
        </p:nvCxnSpPr>
        <p:spPr>
          <a:xfrm>
            <a:off x="6311900" y="5573622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C8FFC57-C79E-4090-B146-1C1D0C2F62EE}"/>
              </a:ext>
            </a:extLst>
          </p:cNvPr>
          <p:cNvSpPr/>
          <p:nvPr/>
        </p:nvSpPr>
        <p:spPr>
          <a:xfrm>
            <a:off x="9848351" y="4809944"/>
            <a:ext cx="1092200" cy="15273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highlight>
                  <a:srgbClr val="0000FF"/>
                </a:highlight>
                <a:latin typeface="Segoe UI Light (Headings)"/>
              </a:rPr>
              <a:t>2323200</a:t>
            </a: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  <a:p>
            <a:endParaRPr lang="en-US" sz="1600" dirty="0">
              <a:solidFill>
                <a:schemeClr val="bg1"/>
              </a:solidFill>
              <a:latin typeface="Segoe UI Light (Headings)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2A0507-C6D0-4EA5-B97F-3CC34DB5CAC0}"/>
              </a:ext>
            </a:extLst>
          </p:cNvPr>
          <p:cNvCxnSpPr>
            <a:cxnSpLocks/>
          </p:cNvCxnSpPr>
          <p:nvPr/>
        </p:nvCxnSpPr>
        <p:spPr>
          <a:xfrm>
            <a:off x="8750300" y="5573621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D73227E-C912-4ECB-8E7E-020F2B652215}"/>
              </a:ext>
            </a:extLst>
          </p:cNvPr>
          <p:cNvSpPr/>
          <p:nvPr/>
        </p:nvSpPr>
        <p:spPr>
          <a:xfrm>
            <a:off x="1232361" y="4006349"/>
            <a:ext cx="97272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2400" baseline="-25000" dirty="0">
                <a:solidFill>
                  <a:prstClr val="white"/>
                </a:solidFill>
                <a:latin typeface="Segoe UI Light (Headings)"/>
              </a:rPr>
              <a:t>We’ll see how to convert from decimal to base-4 or any other number systems later. Stay tuned!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9528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2A76C-E901-4177-9138-2A75458A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Picture 5" descr="A picture containing sunset&#10;&#10;Description automatically generated">
            <a:extLst>
              <a:ext uri="{FF2B5EF4-FFF2-40B4-BE49-F238E27FC236}">
                <a16:creationId xmlns:a16="http://schemas.microsoft.com/office/drawing/2014/main" id="{99A7F1E2-C0A5-4F05-A912-F551FD56C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62" b="36342"/>
          <a:stretch/>
        </p:blipFill>
        <p:spPr>
          <a:xfrm>
            <a:off x="0" y="0"/>
            <a:ext cx="12192000" cy="7374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4D2BD8-7072-47E3-9E52-13DDBF0089B1}"/>
              </a:ext>
            </a:extLst>
          </p:cNvPr>
          <p:cNvSpPr/>
          <p:nvPr/>
        </p:nvSpPr>
        <p:spPr>
          <a:xfrm>
            <a:off x="7572275" y="1250434"/>
            <a:ext cx="3749744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00" cap="all" dirty="0">
                <a:latin typeface="Segoe UI Light (Headings)"/>
                <a:ea typeface="+mj-ea"/>
                <a:cs typeface="+mj-cs"/>
              </a:rPr>
              <a:t>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8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880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62981" y="2829757"/>
            <a:ext cx="1225118" cy="1198486"/>
          </a:xfrm>
          <a:prstGeom prst="ellipse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837863" y="2829757"/>
            <a:ext cx="1225118" cy="1198486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EFCF24-37B8-4AF2-8CB5-2B17F1D92A28}"/>
              </a:ext>
            </a:extLst>
          </p:cNvPr>
          <p:cNvSpPr txBox="1"/>
          <p:nvPr/>
        </p:nvSpPr>
        <p:spPr>
          <a:xfrm>
            <a:off x="0" y="6334780"/>
            <a:ext cx="6638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42425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31DB29DD-A6B2-4F30-A338-97EE81E5F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6FF69FE3-8142-4D58-AF20-24B18EB8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8288099" y="2829757"/>
            <a:ext cx="1225118" cy="1198486"/>
          </a:xfrm>
          <a:prstGeom prst="ellipse">
            <a:avLst/>
          </a:prstGeom>
        </p:spPr>
      </p:pic>
      <p:pic>
        <p:nvPicPr>
          <p:cNvPr id="4" name="Picture 3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027F1285-AFB3-4591-92C5-6433AE2B1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7062981" y="2829757"/>
            <a:ext cx="1225118" cy="1198486"/>
          </a:xfrm>
          <a:prstGeom prst="ellipse">
            <a:avLst/>
          </a:prstGeom>
        </p:spPr>
      </p:pic>
      <p:pic>
        <p:nvPicPr>
          <p:cNvPr id="5" name="Picture 4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854BE2EE-A624-4D8B-BF74-59E48FC85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5837863" y="2829757"/>
            <a:ext cx="1225118" cy="1198486"/>
          </a:xfrm>
          <a:prstGeom prst="ellipse">
            <a:avLst/>
          </a:prstGeom>
        </p:spPr>
      </p:pic>
      <p:pic>
        <p:nvPicPr>
          <p:cNvPr id="11" name="Picture 10" descr="A picture containing monitor, table, screen, sitting&#10;&#10;Description automatically generated">
            <a:extLst>
              <a:ext uri="{FF2B5EF4-FFF2-40B4-BE49-F238E27FC236}">
                <a16:creationId xmlns:a16="http://schemas.microsoft.com/office/drawing/2014/main" id="{E94B2A58-5B44-43AC-A211-3ADFE74E2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6" t="41457" r="27705" b="41144"/>
          <a:stretch/>
        </p:blipFill>
        <p:spPr>
          <a:xfrm>
            <a:off x="4612745" y="2829757"/>
            <a:ext cx="1225118" cy="1198486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8B860A-6390-4081-84F6-DA83BC403257}"/>
              </a:ext>
            </a:extLst>
          </p:cNvPr>
          <p:cNvSpPr txBox="1"/>
          <p:nvPr/>
        </p:nvSpPr>
        <p:spPr>
          <a:xfrm>
            <a:off x="0" y="6334780"/>
            <a:ext cx="6638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 (Headings)"/>
              </a:rPr>
              <a:t>Moon’s Distance to Sun: How many Earth?</a:t>
            </a:r>
          </a:p>
        </p:txBody>
      </p:sp>
    </p:spTree>
    <p:extLst>
      <p:ext uri="{BB962C8B-B14F-4D97-AF65-F5344CB8AC3E}">
        <p14:creationId xmlns:p14="http://schemas.microsoft.com/office/powerpoint/2010/main" val="303371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3072</Words>
  <Application>Microsoft Office PowerPoint</Application>
  <PresentationFormat>Widescreen</PresentationFormat>
  <Paragraphs>1391</Paragraphs>
  <Slides>79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Cambria Math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School of Computer Science; University of Windsor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System I Winter 2021 Computer Architecture I Digital Design</dc:title>
  <dc:subject>Computer Architecture I Digital Design</dc:subject>
  <dc:creator>Hossein Fani;hfani@uwindsor.ca</dc:creator>
  <cp:keywords>Number System I; Winter 2021; Computer Architecture I Digital Design</cp:keywords>
  <dc:description>Hossein Fani;hfani@uwindsor.ca</dc:description>
  <cp:lastModifiedBy>Hossein Fani</cp:lastModifiedBy>
  <cp:revision>122</cp:revision>
  <dcterms:created xsi:type="dcterms:W3CDTF">2020-09-10T15:46:49Z</dcterms:created>
  <dcterms:modified xsi:type="dcterms:W3CDTF">2021-01-12T23:10:04Z</dcterms:modified>
</cp:coreProperties>
</file>